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0" r:id="rId4"/>
    <p:sldId id="259" r:id="rId5"/>
    <p:sldId id="261" r:id="rId6"/>
    <p:sldId id="262" r:id="rId7"/>
    <p:sldId id="257" r:id="rId8"/>
    <p:sldId id="273" r:id="rId9"/>
    <p:sldId id="274" r:id="rId10"/>
    <p:sldId id="275" r:id="rId11"/>
    <p:sldId id="263" r:id="rId12"/>
    <p:sldId id="264" r:id="rId13"/>
    <p:sldId id="265" r:id="rId14"/>
    <p:sldId id="266" r:id="rId15"/>
    <p:sldId id="268" r:id="rId16"/>
    <p:sldId id="267" r:id="rId17"/>
    <p:sldId id="272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046" autoAdjust="0"/>
  </p:normalViewPr>
  <p:slideViewPr>
    <p:cSldViewPr snapToGrid="0">
      <p:cViewPr varScale="1">
        <p:scale>
          <a:sx n="52" d="100"/>
          <a:sy n="52" d="100"/>
        </p:scale>
        <p:origin x="12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95AF21-8C56-4500-8F3C-0D4E81255A6C}" type="doc">
      <dgm:prSet loTypeId="urn:microsoft.com/office/officeart/2008/layout/VerticalCurvedList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2B3B9BC4-B281-4642-ADF1-237C1251CB2C}">
      <dgm:prSet phldrT="[Text]" custT="1"/>
      <dgm:spPr/>
      <dgm:t>
        <a:bodyPr/>
        <a:lstStyle/>
        <a:p>
          <a:r>
            <a:rPr lang="en-IN" sz="1800" dirty="0"/>
            <a:t>IT becoming close partner to rest of business </a:t>
          </a:r>
        </a:p>
      </dgm:t>
    </dgm:pt>
    <dgm:pt modelId="{4017FDC6-F67F-45F6-932A-608DBE4E62D7}" type="parTrans" cxnId="{304B320A-8E98-40D6-98AE-EA6597515680}">
      <dgm:prSet/>
      <dgm:spPr/>
      <dgm:t>
        <a:bodyPr/>
        <a:lstStyle/>
        <a:p>
          <a:endParaRPr lang="en-IN"/>
        </a:p>
      </dgm:t>
    </dgm:pt>
    <dgm:pt modelId="{83D05B9B-3582-41A6-88C1-250A31036272}" type="sibTrans" cxnId="{304B320A-8E98-40D6-98AE-EA6597515680}">
      <dgm:prSet/>
      <dgm:spPr/>
      <dgm:t>
        <a:bodyPr/>
        <a:lstStyle/>
        <a:p>
          <a:endParaRPr lang="en-IN"/>
        </a:p>
      </dgm:t>
    </dgm:pt>
    <dgm:pt modelId="{FDDBA36C-B9F5-473C-9AAE-EF67448ADA28}">
      <dgm:prSet phldrT="[Text]" custT="1"/>
      <dgm:spPr/>
      <dgm:t>
        <a:bodyPr/>
        <a:lstStyle/>
        <a:p>
          <a:r>
            <a:rPr lang="en-IN" sz="1800" dirty="0"/>
            <a:t>Iterative / incremental Budgeting &amp; investment approach </a:t>
          </a:r>
        </a:p>
      </dgm:t>
    </dgm:pt>
    <dgm:pt modelId="{E2C91D2A-F581-42A6-84F9-EEC00A6C4DD5}" type="parTrans" cxnId="{D42A09FB-AB02-47F4-8DD8-48F5F3AA8C93}">
      <dgm:prSet/>
      <dgm:spPr/>
      <dgm:t>
        <a:bodyPr/>
        <a:lstStyle/>
        <a:p>
          <a:endParaRPr lang="en-IN"/>
        </a:p>
      </dgm:t>
    </dgm:pt>
    <dgm:pt modelId="{325C33BC-56A9-4579-82C1-4CD832AB8E43}" type="sibTrans" cxnId="{D42A09FB-AB02-47F4-8DD8-48F5F3AA8C93}">
      <dgm:prSet/>
      <dgm:spPr/>
      <dgm:t>
        <a:bodyPr/>
        <a:lstStyle/>
        <a:p>
          <a:endParaRPr lang="en-IN"/>
        </a:p>
      </dgm:t>
    </dgm:pt>
    <dgm:pt modelId="{BEACDC25-51EF-436D-BCD9-0703409198A9}">
      <dgm:prSet phldrT="[Text]" custT="1"/>
      <dgm:spPr/>
      <dgm:t>
        <a:bodyPr/>
        <a:lstStyle/>
        <a:p>
          <a:r>
            <a:rPr lang="en-IN" sz="1800" dirty="0"/>
            <a:t>Agile delivery models </a:t>
          </a:r>
        </a:p>
      </dgm:t>
    </dgm:pt>
    <dgm:pt modelId="{004F5441-223C-4BA6-BB76-61570019C63F}" type="parTrans" cxnId="{254D7F04-151A-4174-BB0E-52942094F5E2}">
      <dgm:prSet/>
      <dgm:spPr/>
      <dgm:t>
        <a:bodyPr/>
        <a:lstStyle/>
        <a:p>
          <a:endParaRPr lang="en-IN"/>
        </a:p>
      </dgm:t>
    </dgm:pt>
    <dgm:pt modelId="{704726FB-E3AB-4598-B62A-9D67A0358C6A}" type="sibTrans" cxnId="{254D7F04-151A-4174-BB0E-52942094F5E2}">
      <dgm:prSet/>
      <dgm:spPr/>
      <dgm:t>
        <a:bodyPr/>
        <a:lstStyle/>
        <a:p>
          <a:endParaRPr lang="en-IN"/>
        </a:p>
      </dgm:t>
    </dgm:pt>
    <dgm:pt modelId="{862D2B68-A36A-4DE3-9272-BAC8FC835A5A}">
      <dgm:prSet phldrT="[Text]" custT="1"/>
      <dgm:spPr/>
      <dgm:t>
        <a:bodyPr/>
        <a:lstStyle/>
        <a:p>
          <a:r>
            <a:rPr lang="en-IN" sz="1800" dirty="0"/>
            <a:t>Mapping Business capabilities, product lines, products  </a:t>
          </a:r>
        </a:p>
      </dgm:t>
    </dgm:pt>
    <dgm:pt modelId="{C66E9F17-BDC7-4194-A759-CDFA2E5C0335}" type="parTrans" cxnId="{8E58FE72-6676-40AF-9256-24DA4C75D400}">
      <dgm:prSet/>
      <dgm:spPr/>
      <dgm:t>
        <a:bodyPr/>
        <a:lstStyle/>
        <a:p>
          <a:endParaRPr lang="en-IN"/>
        </a:p>
      </dgm:t>
    </dgm:pt>
    <dgm:pt modelId="{63EE7B46-B757-44DF-8A97-BDF3AE962252}" type="sibTrans" cxnId="{8E58FE72-6676-40AF-9256-24DA4C75D400}">
      <dgm:prSet/>
      <dgm:spPr/>
      <dgm:t>
        <a:bodyPr/>
        <a:lstStyle/>
        <a:p>
          <a:endParaRPr lang="en-IN"/>
        </a:p>
      </dgm:t>
    </dgm:pt>
    <dgm:pt modelId="{A2B8E7CC-3DC4-4371-A0C7-2F6E1CA281B7}">
      <dgm:prSet phldrT="[Text]" custT="1"/>
      <dgm:spPr/>
      <dgm:t>
        <a:bodyPr/>
        <a:lstStyle/>
        <a:p>
          <a:r>
            <a:rPr lang="en-IN" sz="1800" dirty="0"/>
            <a:t>Identify Product centric roles </a:t>
          </a:r>
        </a:p>
      </dgm:t>
    </dgm:pt>
    <dgm:pt modelId="{E86257BC-33E9-4904-9B74-91FA5A8743FF}" type="parTrans" cxnId="{CDE3E0A8-90AB-4CD0-ACD8-74F9526EBCFA}">
      <dgm:prSet/>
      <dgm:spPr/>
      <dgm:t>
        <a:bodyPr/>
        <a:lstStyle/>
        <a:p>
          <a:endParaRPr lang="en-IN"/>
        </a:p>
      </dgm:t>
    </dgm:pt>
    <dgm:pt modelId="{9CBC839C-D37B-43C7-8692-34E28A87C76B}" type="sibTrans" cxnId="{CDE3E0A8-90AB-4CD0-ACD8-74F9526EBCFA}">
      <dgm:prSet/>
      <dgm:spPr/>
      <dgm:t>
        <a:bodyPr/>
        <a:lstStyle/>
        <a:p>
          <a:endParaRPr lang="en-IN"/>
        </a:p>
      </dgm:t>
    </dgm:pt>
    <dgm:pt modelId="{5EC6187A-D9E6-4247-B04E-625BE455721E}">
      <dgm:prSet phldrT="[Text]" custT="1"/>
      <dgm:spPr/>
      <dgm:t>
        <a:bodyPr/>
        <a:lstStyle/>
        <a:p>
          <a:r>
            <a:rPr lang="en-IN" sz="1800" dirty="0"/>
            <a:t>Establish Community of Practice</a:t>
          </a:r>
        </a:p>
      </dgm:t>
    </dgm:pt>
    <dgm:pt modelId="{413CAD8F-216C-4987-AED1-0A9104BCCC2A}" type="parTrans" cxnId="{60973F12-4911-4BF3-BF54-3E6A1E530E54}">
      <dgm:prSet/>
      <dgm:spPr/>
      <dgm:t>
        <a:bodyPr/>
        <a:lstStyle/>
        <a:p>
          <a:endParaRPr lang="en-IN"/>
        </a:p>
      </dgm:t>
    </dgm:pt>
    <dgm:pt modelId="{6185360B-71D3-4D78-9FE4-7BF64E124DD3}" type="sibTrans" cxnId="{60973F12-4911-4BF3-BF54-3E6A1E530E54}">
      <dgm:prSet/>
      <dgm:spPr/>
      <dgm:t>
        <a:bodyPr/>
        <a:lstStyle/>
        <a:p>
          <a:endParaRPr lang="en-IN"/>
        </a:p>
      </dgm:t>
    </dgm:pt>
    <dgm:pt modelId="{AA1EA8AA-DB0D-4658-B780-EDB07DFF30B5}">
      <dgm:prSet phldrT="[Text]" custT="1"/>
      <dgm:spPr/>
      <dgm:t>
        <a:bodyPr/>
        <a:lstStyle/>
        <a:p>
          <a:endParaRPr lang="en-IN" sz="1800" dirty="0"/>
        </a:p>
        <a:p>
          <a:r>
            <a:rPr lang="en-IN" sz="1800" dirty="0"/>
            <a:t>Enable Product centric skills </a:t>
          </a:r>
        </a:p>
        <a:p>
          <a:r>
            <a:rPr lang="en-IN" sz="1800" dirty="0"/>
            <a:t> </a:t>
          </a:r>
        </a:p>
      </dgm:t>
    </dgm:pt>
    <dgm:pt modelId="{2DC7DD20-C8F2-4EC8-976E-F03998414B3D}" type="parTrans" cxnId="{B76722B2-6FA5-40DC-9299-FA0C80197045}">
      <dgm:prSet/>
      <dgm:spPr/>
      <dgm:t>
        <a:bodyPr/>
        <a:lstStyle/>
        <a:p>
          <a:endParaRPr lang="en-IN"/>
        </a:p>
      </dgm:t>
    </dgm:pt>
    <dgm:pt modelId="{AABA610A-7800-4E64-ACF4-0A4920ABF174}" type="sibTrans" cxnId="{B76722B2-6FA5-40DC-9299-FA0C80197045}">
      <dgm:prSet/>
      <dgm:spPr/>
      <dgm:t>
        <a:bodyPr/>
        <a:lstStyle/>
        <a:p>
          <a:endParaRPr lang="en-IN"/>
        </a:p>
      </dgm:t>
    </dgm:pt>
    <dgm:pt modelId="{F178438B-6B38-4E95-AB66-CD00934354B3}" type="pres">
      <dgm:prSet presAssocID="{7895AF21-8C56-4500-8F3C-0D4E81255A6C}" presName="Name0" presStyleCnt="0">
        <dgm:presLayoutVars>
          <dgm:chMax val="7"/>
          <dgm:chPref val="7"/>
          <dgm:dir/>
        </dgm:presLayoutVars>
      </dgm:prSet>
      <dgm:spPr/>
    </dgm:pt>
    <dgm:pt modelId="{6F6032A6-7ED3-4531-B393-FE2454812550}" type="pres">
      <dgm:prSet presAssocID="{7895AF21-8C56-4500-8F3C-0D4E81255A6C}" presName="Name1" presStyleCnt="0"/>
      <dgm:spPr/>
    </dgm:pt>
    <dgm:pt modelId="{825B3E20-25A1-4332-9CA7-D6E30EDA2AFF}" type="pres">
      <dgm:prSet presAssocID="{7895AF21-8C56-4500-8F3C-0D4E81255A6C}" presName="cycle" presStyleCnt="0"/>
      <dgm:spPr/>
    </dgm:pt>
    <dgm:pt modelId="{99456E60-B5CF-4B04-912E-204CC34D93B5}" type="pres">
      <dgm:prSet presAssocID="{7895AF21-8C56-4500-8F3C-0D4E81255A6C}" presName="srcNode" presStyleLbl="node1" presStyleIdx="0" presStyleCnt="7"/>
      <dgm:spPr/>
    </dgm:pt>
    <dgm:pt modelId="{E3FC15EE-EC5D-43E9-B4F5-1E9CAB830B88}" type="pres">
      <dgm:prSet presAssocID="{7895AF21-8C56-4500-8F3C-0D4E81255A6C}" presName="conn" presStyleLbl="parChTrans1D2" presStyleIdx="0" presStyleCnt="1"/>
      <dgm:spPr/>
    </dgm:pt>
    <dgm:pt modelId="{F32A8847-6793-41DD-9499-308367BD182C}" type="pres">
      <dgm:prSet presAssocID="{7895AF21-8C56-4500-8F3C-0D4E81255A6C}" presName="extraNode" presStyleLbl="node1" presStyleIdx="0" presStyleCnt="7"/>
      <dgm:spPr/>
    </dgm:pt>
    <dgm:pt modelId="{012D5B0D-FF44-499B-BD9A-D46B93746066}" type="pres">
      <dgm:prSet presAssocID="{7895AF21-8C56-4500-8F3C-0D4E81255A6C}" presName="dstNode" presStyleLbl="node1" presStyleIdx="0" presStyleCnt="7"/>
      <dgm:spPr/>
    </dgm:pt>
    <dgm:pt modelId="{000310E7-666D-4FF4-A64B-EFE48AFA2B08}" type="pres">
      <dgm:prSet presAssocID="{2B3B9BC4-B281-4642-ADF1-237C1251CB2C}" presName="text_1" presStyleLbl="node1" presStyleIdx="0" presStyleCnt="7">
        <dgm:presLayoutVars>
          <dgm:bulletEnabled val="1"/>
        </dgm:presLayoutVars>
      </dgm:prSet>
      <dgm:spPr/>
    </dgm:pt>
    <dgm:pt modelId="{8FBB5CF5-48D3-482A-9632-E7E7C4F2441C}" type="pres">
      <dgm:prSet presAssocID="{2B3B9BC4-B281-4642-ADF1-237C1251CB2C}" presName="accent_1" presStyleCnt="0"/>
      <dgm:spPr/>
    </dgm:pt>
    <dgm:pt modelId="{17A3C9F4-8C74-4893-88E6-EE9B2CC86A37}" type="pres">
      <dgm:prSet presAssocID="{2B3B9BC4-B281-4642-ADF1-237C1251CB2C}" presName="accentRepeatNode" presStyleLbl="solidFgAcc1" presStyleIdx="0" presStyleCnt="7"/>
      <dgm:spPr/>
    </dgm:pt>
    <dgm:pt modelId="{A23FD390-E5C6-41B4-BD3D-31EF8BEC9902}" type="pres">
      <dgm:prSet presAssocID="{862D2B68-A36A-4DE3-9272-BAC8FC835A5A}" presName="text_2" presStyleLbl="node1" presStyleIdx="1" presStyleCnt="7">
        <dgm:presLayoutVars>
          <dgm:bulletEnabled val="1"/>
        </dgm:presLayoutVars>
      </dgm:prSet>
      <dgm:spPr/>
    </dgm:pt>
    <dgm:pt modelId="{C35D43FB-2BE9-4B3E-BDE2-F37BEB392ABA}" type="pres">
      <dgm:prSet presAssocID="{862D2B68-A36A-4DE3-9272-BAC8FC835A5A}" presName="accent_2" presStyleCnt="0"/>
      <dgm:spPr/>
    </dgm:pt>
    <dgm:pt modelId="{43FFCCFB-B28E-4314-923B-474D7CAA0F36}" type="pres">
      <dgm:prSet presAssocID="{862D2B68-A36A-4DE3-9272-BAC8FC835A5A}" presName="accentRepeatNode" presStyleLbl="solidFgAcc1" presStyleIdx="1" presStyleCnt="7"/>
      <dgm:spPr/>
    </dgm:pt>
    <dgm:pt modelId="{C4DCAF16-BE65-443C-BB0F-97CC7A7BC629}" type="pres">
      <dgm:prSet presAssocID="{A2B8E7CC-3DC4-4371-A0C7-2F6E1CA281B7}" presName="text_3" presStyleLbl="node1" presStyleIdx="2" presStyleCnt="7">
        <dgm:presLayoutVars>
          <dgm:bulletEnabled val="1"/>
        </dgm:presLayoutVars>
      </dgm:prSet>
      <dgm:spPr/>
    </dgm:pt>
    <dgm:pt modelId="{ACDF7264-481B-446A-8EBA-FC6567537181}" type="pres">
      <dgm:prSet presAssocID="{A2B8E7CC-3DC4-4371-A0C7-2F6E1CA281B7}" presName="accent_3" presStyleCnt="0"/>
      <dgm:spPr/>
    </dgm:pt>
    <dgm:pt modelId="{1B69611E-BA10-44E1-B4A3-D2BC65E176DB}" type="pres">
      <dgm:prSet presAssocID="{A2B8E7CC-3DC4-4371-A0C7-2F6E1CA281B7}" presName="accentRepeatNode" presStyleLbl="solidFgAcc1" presStyleIdx="2" presStyleCnt="7"/>
      <dgm:spPr/>
    </dgm:pt>
    <dgm:pt modelId="{45242CC5-3D3E-4234-AEC6-F656E1D15A91}" type="pres">
      <dgm:prSet presAssocID="{FDDBA36C-B9F5-473C-9AAE-EF67448ADA28}" presName="text_4" presStyleLbl="node1" presStyleIdx="3" presStyleCnt="7">
        <dgm:presLayoutVars>
          <dgm:bulletEnabled val="1"/>
        </dgm:presLayoutVars>
      </dgm:prSet>
      <dgm:spPr/>
    </dgm:pt>
    <dgm:pt modelId="{63D5F944-856D-4746-8F56-5A3E6A4FA458}" type="pres">
      <dgm:prSet presAssocID="{FDDBA36C-B9F5-473C-9AAE-EF67448ADA28}" presName="accent_4" presStyleCnt="0"/>
      <dgm:spPr/>
    </dgm:pt>
    <dgm:pt modelId="{F2118DA9-B692-4A60-90D3-C6106A791E8B}" type="pres">
      <dgm:prSet presAssocID="{FDDBA36C-B9F5-473C-9AAE-EF67448ADA28}" presName="accentRepeatNode" presStyleLbl="solidFgAcc1" presStyleIdx="3" presStyleCnt="7"/>
      <dgm:spPr/>
    </dgm:pt>
    <dgm:pt modelId="{2BA9FC54-11AE-41AD-9B52-3550C771F481}" type="pres">
      <dgm:prSet presAssocID="{BEACDC25-51EF-436D-BCD9-0703409198A9}" presName="text_5" presStyleLbl="node1" presStyleIdx="4" presStyleCnt="7">
        <dgm:presLayoutVars>
          <dgm:bulletEnabled val="1"/>
        </dgm:presLayoutVars>
      </dgm:prSet>
      <dgm:spPr/>
    </dgm:pt>
    <dgm:pt modelId="{35CBD6E1-2F28-4A2B-89A6-95D33A64042F}" type="pres">
      <dgm:prSet presAssocID="{BEACDC25-51EF-436D-BCD9-0703409198A9}" presName="accent_5" presStyleCnt="0"/>
      <dgm:spPr/>
    </dgm:pt>
    <dgm:pt modelId="{64822046-3499-4ECD-83E9-6CCF0D7632A8}" type="pres">
      <dgm:prSet presAssocID="{BEACDC25-51EF-436D-BCD9-0703409198A9}" presName="accentRepeatNode" presStyleLbl="solidFgAcc1" presStyleIdx="4" presStyleCnt="7"/>
      <dgm:spPr/>
    </dgm:pt>
    <dgm:pt modelId="{FD79DF42-292E-4FCA-88C7-D5435CA10EA1}" type="pres">
      <dgm:prSet presAssocID="{5EC6187A-D9E6-4247-B04E-625BE455721E}" presName="text_6" presStyleLbl="node1" presStyleIdx="5" presStyleCnt="7">
        <dgm:presLayoutVars>
          <dgm:bulletEnabled val="1"/>
        </dgm:presLayoutVars>
      </dgm:prSet>
      <dgm:spPr/>
    </dgm:pt>
    <dgm:pt modelId="{C538E73F-A091-44AD-8491-B3C75D3E0ED0}" type="pres">
      <dgm:prSet presAssocID="{5EC6187A-D9E6-4247-B04E-625BE455721E}" presName="accent_6" presStyleCnt="0"/>
      <dgm:spPr/>
    </dgm:pt>
    <dgm:pt modelId="{4D5B0210-5C89-4C3D-829E-27688E436578}" type="pres">
      <dgm:prSet presAssocID="{5EC6187A-D9E6-4247-B04E-625BE455721E}" presName="accentRepeatNode" presStyleLbl="solidFgAcc1" presStyleIdx="5" presStyleCnt="7"/>
      <dgm:spPr/>
    </dgm:pt>
    <dgm:pt modelId="{ECCB9A0C-79B6-4DE2-B0DE-312BDD943D73}" type="pres">
      <dgm:prSet presAssocID="{AA1EA8AA-DB0D-4658-B780-EDB07DFF30B5}" presName="text_7" presStyleLbl="node1" presStyleIdx="6" presStyleCnt="7">
        <dgm:presLayoutVars>
          <dgm:bulletEnabled val="1"/>
        </dgm:presLayoutVars>
      </dgm:prSet>
      <dgm:spPr/>
    </dgm:pt>
    <dgm:pt modelId="{EED2F116-EAB1-49C8-AC73-53F4D0FA8194}" type="pres">
      <dgm:prSet presAssocID="{AA1EA8AA-DB0D-4658-B780-EDB07DFF30B5}" presName="accent_7" presStyleCnt="0"/>
      <dgm:spPr/>
    </dgm:pt>
    <dgm:pt modelId="{1FAEE854-B69B-4F10-9221-6016B5743B3A}" type="pres">
      <dgm:prSet presAssocID="{AA1EA8AA-DB0D-4658-B780-EDB07DFF30B5}" presName="accentRepeatNode" presStyleLbl="solidFgAcc1" presStyleIdx="6" presStyleCnt="7"/>
      <dgm:spPr/>
    </dgm:pt>
  </dgm:ptLst>
  <dgm:cxnLst>
    <dgm:cxn modelId="{254D7F04-151A-4174-BB0E-52942094F5E2}" srcId="{7895AF21-8C56-4500-8F3C-0D4E81255A6C}" destId="{BEACDC25-51EF-436D-BCD9-0703409198A9}" srcOrd="4" destOrd="0" parTransId="{004F5441-223C-4BA6-BB76-61570019C63F}" sibTransId="{704726FB-E3AB-4598-B62A-9D67A0358C6A}"/>
    <dgm:cxn modelId="{C48E5606-825C-43AF-A544-0DB81EBB1228}" type="presOf" srcId="{862D2B68-A36A-4DE3-9272-BAC8FC835A5A}" destId="{A23FD390-E5C6-41B4-BD3D-31EF8BEC9902}" srcOrd="0" destOrd="0" presId="urn:microsoft.com/office/officeart/2008/layout/VerticalCurvedList"/>
    <dgm:cxn modelId="{ACAD1109-33B7-4CEE-8853-A53C70A400A8}" type="presOf" srcId="{BEACDC25-51EF-436D-BCD9-0703409198A9}" destId="{2BA9FC54-11AE-41AD-9B52-3550C771F481}" srcOrd="0" destOrd="0" presId="urn:microsoft.com/office/officeart/2008/layout/VerticalCurvedList"/>
    <dgm:cxn modelId="{304B320A-8E98-40D6-98AE-EA6597515680}" srcId="{7895AF21-8C56-4500-8F3C-0D4E81255A6C}" destId="{2B3B9BC4-B281-4642-ADF1-237C1251CB2C}" srcOrd="0" destOrd="0" parTransId="{4017FDC6-F67F-45F6-932A-608DBE4E62D7}" sibTransId="{83D05B9B-3582-41A6-88C1-250A31036272}"/>
    <dgm:cxn modelId="{60973F12-4911-4BF3-BF54-3E6A1E530E54}" srcId="{7895AF21-8C56-4500-8F3C-0D4E81255A6C}" destId="{5EC6187A-D9E6-4247-B04E-625BE455721E}" srcOrd="5" destOrd="0" parTransId="{413CAD8F-216C-4987-AED1-0A9104BCCC2A}" sibTransId="{6185360B-71D3-4D78-9FE4-7BF64E124DD3}"/>
    <dgm:cxn modelId="{ED647819-DA4A-4198-96C8-953DA17DE281}" type="presOf" srcId="{5EC6187A-D9E6-4247-B04E-625BE455721E}" destId="{FD79DF42-292E-4FCA-88C7-D5435CA10EA1}" srcOrd="0" destOrd="0" presId="urn:microsoft.com/office/officeart/2008/layout/VerticalCurvedList"/>
    <dgm:cxn modelId="{E5F93124-1C40-4565-ACF3-C4257B4D19DA}" type="presOf" srcId="{FDDBA36C-B9F5-473C-9AAE-EF67448ADA28}" destId="{45242CC5-3D3E-4234-AEC6-F656E1D15A91}" srcOrd="0" destOrd="0" presId="urn:microsoft.com/office/officeart/2008/layout/VerticalCurvedList"/>
    <dgm:cxn modelId="{0A2C4F40-F147-413D-8280-CD0C64EAFAAF}" type="presOf" srcId="{A2B8E7CC-3DC4-4371-A0C7-2F6E1CA281B7}" destId="{C4DCAF16-BE65-443C-BB0F-97CC7A7BC629}" srcOrd="0" destOrd="0" presId="urn:microsoft.com/office/officeart/2008/layout/VerticalCurvedList"/>
    <dgm:cxn modelId="{96939A6C-8E54-45B4-AF24-8F9BC2D0EB22}" type="presOf" srcId="{AA1EA8AA-DB0D-4658-B780-EDB07DFF30B5}" destId="{ECCB9A0C-79B6-4DE2-B0DE-312BDD943D73}" srcOrd="0" destOrd="0" presId="urn:microsoft.com/office/officeart/2008/layout/VerticalCurvedList"/>
    <dgm:cxn modelId="{8E58FE72-6676-40AF-9256-24DA4C75D400}" srcId="{7895AF21-8C56-4500-8F3C-0D4E81255A6C}" destId="{862D2B68-A36A-4DE3-9272-BAC8FC835A5A}" srcOrd="1" destOrd="0" parTransId="{C66E9F17-BDC7-4194-A759-CDFA2E5C0335}" sibTransId="{63EE7B46-B757-44DF-8A97-BDF3AE962252}"/>
    <dgm:cxn modelId="{AA61F291-7D13-4611-BDA4-B79E2F49C6AD}" type="presOf" srcId="{7895AF21-8C56-4500-8F3C-0D4E81255A6C}" destId="{F178438B-6B38-4E95-AB66-CD00934354B3}" srcOrd="0" destOrd="0" presId="urn:microsoft.com/office/officeart/2008/layout/VerticalCurvedList"/>
    <dgm:cxn modelId="{CDE3E0A8-90AB-4CD0-ACD8-74F9526EBCFA}" srcId="{7895AF21-8C56-4500-8F3C-0D4E81255A6C}" destId="{A2B8E7CC-3DC4-4371-A0C7-2F6E1CA281B7}" srcOrd="2" destOrd="0" parTransId="{E86257BC-33E9-4904-9B74-91FA5A8743FF}" sibTransId="{9CBC839C-D37B-43C7-8692-34E28A87C76B}"/>
    <dgm:cxn modelId="{B76722B2-6FA5-40DC-9299-FA0C80197045}" srcId="{7895AF21-8C56-4500-8F3C-0D4E81255A6C}" destId="{AA1EA8AA-DB0D-4658-B780-EDB07DFF30B5}" srcOrd="6" destOrd="0" parTransId="{2DC7DD20-C8F2-4EC8-976E-F03998414B3D}" sibTransId="{AABA610A-7800-4E64-ACF4-0A4920ABF174}"/>
    <dgm:cxn modelId="{D068F7E6-921E-435D-AEA3-8D9C662FDEAF}" type="presOf" srcId="{83D05B9B-3582-41A6-88C1-250A31036272}" destId="{E3FC15EE-EC5D-43E9-B4F5-1E9CAB830B88}" srcOrd="0" destOrd="0" presId="urn:microsoft.com/office/officeart/2008/layout/VerticalCurvedList"/>
    <dgm:cxn modelId="{27CB4FF2-8473-442B-BF8A-285B19CAE755}" type="presOf" srcId="{2B3B9BC4-B281-4642-ADF1-237C1251CB2C}" destId="{000310E7-666D-4FF4-A64B-EFE48AFA2B08}" srcOrd="0" destOrd="0" presId="urn:microsoft.com/office/officeart/2008/layout/VerticalCurvedList"/>
    <dgm:cxn modelId="{D42A09FB-AB02-47F4-8DD8-48F5F3AA8C93}" srcId="{7895AF21-8C56-4500-8F3C-0D4E81255A6C}" destId="{FDDBA36C-B9F5-473C-9AAE-EF67448ADA28}" srcOrd="3" destOrd="0" parTransId="{E2C91D2A-F581-42A6-84F9-EEC00A6C4DD5}" sibTransId="{325C33BC-56A9-4579-82C1-4CD832AB8E43}"/>
    <dgm:cxn modelId="{AFB39CE1-8CED-4625-8E9B-6338331AA620}" type="presParOf" srcId="{F178438B-6B38-4E95-AB66-CD00934354B3}" destId="{6F6032A6-7ED3-4531-B393-FE2454812550}" srcOrd="0" destOrd="0" presId="urn:microsoft.com/office/officeart/2008/layout/VerticalCurvedList"/>
    <dgm:cxn modelId="{D67C8ECB-18A5-408C-A01D-AC5754CDD394}" type="presParOf" srcId="{6F6032A6-7ED3-4531-B393-FE2454812550}" destId="{825B3E20-25A1-4332-9CA7-D6E30EDA2AFF}" srcOrd="0" destOrd="0" presId="urn:microsoft.com/office/officeart/2008/layout/VerticalCurvedList"/>
    <dgm:cxn modelId="{DC56533A-A075-42D5-9B5A-5317AB7BFD23}" type="presParOf" srcId="{825B3E20-25A1-4332-9CA7-D6E30EDA2AFF}" destId="{99456E60-B5CF-4B04-912E-204CC34D93B5}" srcOrd="0" destOrd="0" presId="urn:microsoft.com/office/officeart/2008/layout/VerticalCurvedList"/>
    <dgm:cxn modelId="{DD47C242-E5C0-481B-A74E-A6737B856895}" type="presParOf" srcId="{825B3E20-25A1-4332-9CA7-D6E30EDA2AFF}" destId="{E3FC15EE-EC5D-43E9-B4F5-1E9CAB830B88}" srcOrd="1" destOrd="0" presId="urn:microsoft.com/office/officeart/2008/layout/VerticalCurvedList"/>
    <dgm:cxn modelId="{43AAA053-D949-4F2B-85F7-EDC13B15A72E}" type="presParOf" srcId="{825B3E20-25A1-4332-9CA7-D6E30EDA2AFF}" destId="{F32A8847-6793-41DD-9499-308367BD182C}" srcOrd="2" destOrd="0" presId="urn:microsoft.com/office/officeart/2008/layout/VerticalCurvedList"/>
    <dgm:cxn modelId="{0D661E4B-87E7-4AB0-8B7B-585393016356}" type="presParOf" srcId="{825B3E20-25A1-4332-9CA7-D6E30EDA2AFF}" destId="{012D5B0D-FF44-499B-BD9A-D46B93746066}" srcOrd="3" destOrd="0" presId="urn:microsoft.com/office/officeart/2008/layout/VerticalCurvedList"/>
    <dgm:cxn modelId="{8DAE9D27-9EF1-44FF-98C9-12DF9FB6F589}" type="presParOf" srcId="{6F6032A6-7ED3-4531-B393-FE2454812550}" destId="{000310E7-666D-4FF4-A64B-EFE48AFA2B08}" srcOrd="1" destOrd="0" presId="urn:microsoft.com/office/officeart/2008/layout/VerticalCurvedList"/>
    <dgm:cxn modelId="{2B65018E-87B0-486B-B24F-9BEAEA46E2F5}" type="presParOf" srcId="{6F6032A6-7ED3-4531-B393-FE2454812550}" destId="{8FBB5CF5-48D3-482A-9632-E7E7C4F2441C}" srcOrd="2" destOrd="0" presId="urn:microsoft.com/office/officeart/2008/layout/VerticalCurvedList"/>
    <dgm:cxn modelId="{CE76D5E0-A2B6-470C-8620-2712D60B0394}" type="presParOf" srcId="{8FBB5CF5-48D3-482A-9632-E7E7C4F2441C}" destId="{17A3C9F4-8C74-4893-88E6-EE9B2CC86A37}" srcOrd="0" destOrd="0" presId="urn:microsoft.com/office/officeart/2008/layout/VerticalCurvedList"/>
    <dgm:cxn modelId="{5D7DDC60-1694-447A-8F5C-364D4208849C}" type="presParOf" srcId="{6F6032A6-7ED3-4531-B393-FE2454812550}" destId="{A23FD390-E5C6-41B4-BD3D-31EF8BEC9902}" srcOrd="3" destOrd="0" presId="urn:microsoft.com/office/officeart/2008/layout/VerticalCurvedList"/>
    <dgm:cxn modelId="{8DD69E57-9166-4677-87B6-EAAFD44FDF4A}" type="presParOf" srcId="{6F6032A6-7ED3-4531-B393-FE2454812550}" destId="{C35D43FB-2BE9-4B3E-BDE2-F37BEB392ABA}" srcOrd="4" destOrd="0" presId="urn:microsoft.com/office/officeart/2008/layout/VerticalCurvedList"/>
    <dgm:cxn modelId="{41D64939-1870-460E-824B-BB769EB428AA}" type="presParOf" srcId="{C35D43FB-2BE9-4B3E-BDE2-F37BEB392ABA}" destId="{43FFCCFB-B28E-4314-923B-474D7CAA0F36}" srcOrd="0" destOrd="0" presId="urn:microsoft.com/office/officeart/2008/layout/VerticalCurvedList"/>
    <dgm:cxn modelId="{EB664F48-C14C-4FA0-BAFB-6AC6EC30928B}" type="presParOf" srcId="{6F6032A6-7ED3-4531-B393-FE2454812550}" destId="{C4DCAF16-BE65-443C-BB0F-97CC7A7BC629}" srcOrd="5" destOrd="0" presId="urn:microsoft.com/office/officeart/2008/layout/VerticalCurvedList"/>
    <dgm:cxn modelId="{8CE6BD60-4AD9-41DB-92C8-5EDBA4E44176}" type="presParOf" srcId="{6F6032A6-7ED3-4531-B393-FE2454812550}" destId="{ACDF7264-481B-446A-8EBA-FC6567537181}" srcOrd="6" destOrd="0" presId="urn:microsoft.com/office/officeart/2008/layout/VerticalCurvedList"/>
    <dgm:cxn modelId="{0809E10E-CBB1-4198-93B1-94DA54355FF9}" type="presParOf" srcId="{ACDF7264-481B-446A-8EBA-FC6567537181}" destId="{1B69611E-BA10-44E1-B4A3-D2BC65E176DB}" srcOrd="0" destOrd="0" presId="urn:microsoft.com/office/officeart/2008/layout/VerticalCurvedList"/>
    <dgm:cxn modelId="{93FC3E84-DCAF-44FE-873E-12C2B68AD7AE}" type="presParOf" srcId="{6F6032A6-7ED3-4531-B393-FE2454812550}" destId="{45242CC5-3D3E-4234-AEC6-F656E1D15A91}" srcOrd="7" destOrd="0" presId="urn:microsoft.com/office/officeart/2008/layout/VerticalCurvedList"/>
    <dgm:cxn modelId="{1D3913F4-4230-4706-938A-FF93D2C62C90}" type="presParOf" srcId="{6F6032A6-7ED3-4531-B393-FE2454812550}" destId="{63D5F944-856D-4746-8F56-5A3E6A4FA458}" srcOrd="8" destOrd="0" presId="urn:microsoft.com/office/officeart/2008/layout/VerticalCurvedList"/>
    <dgm:cxn modelId="{9EE83757-67F0-4991-85DE-305C9C79A8E4}" type="presParOf" srcId="{63D5F944-856D-4746-8F56-5A3E6A4FA458}" destId="{F2118DA9-B692-4A60-90D3-C6106A791E8B}" srcOrd="0" destOrd="0" presId="urn:microsoft.com/office/officeart/2008/layout/VerticalCurvedList"/>
    <dgm:cxn modelId="{492D22C7-9E9D-4A0B-9C25-0664C3418451}" type="presParOf" srcId="{6F6032A6-7ED3-4531-B393-FE2454812550}" destId="{2BA9FC54-11AE-41AD-9B52-3550C771F481}" srcOrd="9" destOrd="0" presId="urn:microsoft.com/office/officeart/2008/layout/VerticalCurvedList"/>
    <dgm:cxn modelId="{A10F859E-EF3C-4662-B5F2-7775BE90A5A8}" type="presParOf" srcId="{6F6032A6-7ED3-4531-B393-FE2454812550}" destId="{35CBD6E1-2F28-4A2B-89A6-95D33A64042F}" srcOrd="10" destOrd="0" presId="urn:microsoft.com/office/officeart/2008/layout/VerticalCurvedList"/>
    <dgm:cxn modelId="{F893809E-EC19-4877-938E-3B12D76BA206}" type="presParOf" srcId="{35CBD6E1-2F28-4A2B-89A6-95D33A64042F}" destId="{64822046-3499-4ECD-83E9-6CCF0D7632A8}" srcOrd="0" destOrd="0" presId="urn:microsoft.com/office/officeart/2008/layout/VerticalCurvedList"/>
    <dgm:cxn modelId="{BD2C1BB2-32F2-4772-92DE-BA00BBD40147}" type="presParOf" srcId="{6F6032A6-7ED3-4531-B393-FE2454812550}" destId="{FD79DF42-292E-4FCA-88C7-D5435CA10EA1}" srcOrd="11" destOrd="0" presId="urn:microsoft.com/office/officeart/2008/layout/VerticalCurvedList"/>
    <dgm:cxn modelId="{F3F9FE54-50A0-4E59-8FBC-ACC6AD606EC0}" type="presParOf" srcId="{6F6032A6-7ED3-4531-B393-FE2454812550}" destId="{C538E73F-A091-44AD-8491-B3C75D3E0ED0}" srcOrd="12" destOrd="0" presId="urn:microsoft.com/office/officeart/2008/layout/VerticalCurvedList"/>
    <dgm:cxn modelId="{EA83B116-99E0-4F0D-9785-042C0A09191C}" type="presParOf" srcId="{C538E73F-A091-44AD-8491-B3C75D3E0ED0}" destId="{4D5B0210-5C89-4C3D-829E-27688E436578}" srcOrd="0" destOrd="0" presId="urn:microsoft.com/office/officeart/2008/layout/VerticalCurvedList"/>
    <dgm:cxn modelId="{9BD8BFE9-CCFF-483C-8DBA-DE1793A8975D}" type="presParOf" srcId="{6F6032A6-7ED3-4531-B393-FE2454812550}" destId="{ECCB9A0C-79B6-4DE2-B0DE-312BDD943D73}" srcOrd="13" destOrd="0" presId="urn:microsoft.com/office/officeart/2008/layout/VerticalCurvedList"/>
    <dgm:cxn modelId="{F84A896A-A05D-4122-AEFD-B0EEC6339E6E}" type="presParOf" srcId="{6F6032A6-7ED3-4531-B393-FE2454812550}" destId="{EED2F116-EAB1-49C8-AC73-53F4D0FA8194}" srcOrd="14" destOrd="0" presId="urn:microsoft.com/office/officeart/2008/layout/VerticalCurvedList"/>
    <dgm:cxn modelId="{A760C619-0314-4828-B3B4-F28279BD75F2}" type="presParOf" srcId="{EED2F116-EAB1-49C8-AC73-53F4D0FA8194}" destId="{1FAEE854-B69B-4F10-9221-6016B5743B3A}" srcOrd="0" destOrd="0" presId="urn:microsoft.com/office/officeart/2008/layout/VerticalCurvedList"/>
  </dgm:cxnLst>
  <dgm:bg>
    <a:solidFill>
      <a:schemeClr val="accent4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546CE7-AA29-4613-87ED-7696F9084675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8BA5B8A-C798-491D-9894-0012C31A2A2A}">
      <dgm:prSet phldrT="[Text]"/>
      <dgm:spPr/>
      <dgm:t>
        <a:bodyPr/>
        <a:lstStyle/>
        <a:p>
          <a:r>
            <a:rPr lang="en-IN" dirty="0"/>
            <a:t>Customer Centricity </a:t>
          </a:r>
        </a:p>
      </dgm:t>
    </dgm:pt>
    <dgm:pt modelId="{BCE8B64F-DF35-4AE5-8B27-BC37B0C40C0A}" type="parTrans" cxnId="{999B71B9-36B7-4A90-BAE3-EAE0CDC96C76}">
      <dgm:prSet/>
      <dgm:spPr/>
      <dgm:t>
        <a:bodyPr/>
        <a:lstStyle/>
        <a:p>
          <a:endParaRPr lang="en-IN"/>
        </a:p>
      </dgm:t>
    </dgm:pt>
    <dgm:pt modelId="{90DC3D3C-516C-49BD-A364-1B6364C63D8F}" type="sibTrans" cxnId="{999B71B9-36B7-4A90-BAE3-EAE0CDC96C76}">
      <dgm:prSet/>
      <dgm:spPr/>
      <dgm:t>
        <a:bodyPr/>
        <a:lstStyle/>
        <a:p>
          <a:endParaRPr lang="en-IN"/>
        </a:p>
      </dgm:t>
    </dgm:pt>
    <dgm:pt modelId="{FE6B3E76-4EE8-4523-AC15-AC5635033C52}">
      <dgm:prSet phldrT="[Text]"/>
      <dgm:spPr/>
      <dgm:t>
        <a:bodyPr/>
        <a:lstStyle/>
        <a:p>
          <a:r>
            <a:rPr lang="en-IN" dirty="0"/>
            <a:t>Understand needs</a:t>
          </a:r>
        </a:p>
      </dgm:t>
    </dgm:pt>
    <dgm:pt modelId="{6DA74FDA-7A54-482B-9114-3731ECE390FC}" type="parTrans" cxnId="{741C3EFE-4437-42F4-B476-CB0196BD8A71}">
      <dgm:prSet/>
      <dgm:spPr/>
      <dgm:t>
        <a:bodyPr/>
        <a:lstStyle/>
        <a:p>
          <a:endParaRPr lang="en-IN"/>
        </a:p>
      </dgm:t>
    </dgm:pt>
    <dgm:pt modelId="{13FC0352-445A-49ED-B556-4891C590994A}" type="sibTrans" cxnId="{741C3EFE-4437-42F4-B476-CB0196BD8A71}">
      <dgm:prSet/>
      <dgm:spPr/>
      <dgm:t>
        <a:bodyPr/>
        <a:lstStyle/>
        <a:p>
          <a:endParaRPr lang="en-IN"/>
        </a:p>
      </dgm:t>
    </dgm:pt>
    <dgm:pt modelId="{5839E62E-A0F6-4BBC-B9FE-4542FA3859A7}">
      <dgm:prSet phldrT="[Text]"/>
      <dgm:spPr/>
      <dgm:t>
        <a:bodyPr/>
        <a:lstStyle/>
        <a:p>
          <a:r>
            <a:rPr lang="en-IN" dirty="0"/>
            <a:t>Think / feel like customer </a:t>
          </a:r>
        </a:p>
      </dgm:t>
    </dgm:pt>
    <dgm:pt modelId="{EF6189AA-1327-440B-A4C5-36D7C050216C}" type="parTrans" cxnId="{B610B92D-E1DB-42F4-9545-91A0CA13BA68}">
      <dgm:prSet/>
      <dgm:spPr/>
      <dgm:t>
        <a:bodyPr/>
        <a:lstStyle/>
        <a:p>
          <a:endParaRPr lang="en-IN"/>
        </a:p>
      </dgm:t>
    </dgm:pt>
    <dgm:pt modelId="{FB08E51A-CF92-4B00-83BE-6BF00E0D9129}" type="sibTrans" cxnId="{B610B92D-E1DB-42F4-9545-91A0CA13BA68}">
      <dgm:prSet/>
      <dgm:spPr/>
      <dgm:t>
        <a:bodyPr/>
        <a:lstStyle/>
        <a:p>
          <a:endParaRPr lang="en-IN"/>
        </a:p>
      </dgm:t>
    </dgm:pt>
    <dgm:pt modelId="{6D41EB22-DF9C-4D6D-88E9-36C0599DC2D0}">
      <dgm:prSet phldrT="[Text]"/>
      <dgm:spPr/>
      <dgm:t>
        <a:bodyPr/>
        <a:lstStyle/>
        <a:p>
          <a:r>
            <a:rPr lang="en-IN" dirty="0"/>
            <a:t>Build whole product </a:t>
          </a:r>
          <a:r>
            <a:rPr lang="en-IN" dirty="0" err="1"/>
            <a:t>solitions</a:t>
          </a:r>
          <a:r>
            <a:rPr lang="en-IN" dirty="0"/>
            <a:t> </a:t>
          </a:r>
        </a:p>
      </dgm:t>
    </dgm:pt>
    <dgm:pt modelId="{FDAC0934-36D5-431E-9363-6E073746A02B}" type="parTrans" cxnId="{582AF1F5-FA60-4A9F-AFB9-92D6D040068C}">
      <dgm:prSet/>
      <dgm:spPr/>
      <dgm:t>
        <a:bodyPr/>
        <a:lstStyle/>
        <a:p>
          <a:endParaRPr lang="en-IN"/>
        </a:p>
      </dgm:t>
    </dgm:pt>
    <dgm:pt modelId="{56F5D1D1-2021-49C0-B7BF-82530328208B}" type="sibTrans" cxnId="{582AF1F5-FA60-4A9F-AFB9-92D6D040068C}">
      <dgm:prSet/>
      <dgm:spPr/>
      <dgm:t>
        <a:bodyPr/>
        <a:lstStyle/>
        <a:p>
          <a:endParaRPr lang="en-IN"/>
        </a:p>
      </dgm:t>
    </dgm:pt>
    <dgm:pt modelId="{238CA3B4-D9AF-4754-8871-1D087530618A}">
      <dgm:prSet phldrT="[Text]"/>
      <dgm:spPr/>
      <dgm:t>
        <a:bodyPr/>
        <a:lstStyle/>
        <a:p>
          <a:r>
            <a:rPr lang="en-IN" dirty="0"/>
            <a:t>Create customer  life time value </a:t>
          </a:r>
        </a:p>
      </dgm:t>
    </dgm:pt>
    <dgm:pt modelId="{B39CAD67-0B62-4EE3-AA6B-5698665E9617}" type="parTrans" cxnId="{3B658AEA-114A-4CB3-86AC-F050DDA71993}">
      <dgm:prSet/>
      <dgm:spPr/>
      <dgm:t>
        <a:bodyPr/>
        <a:lstStyle/>
        <a:p>
          <a:endParaRPr lang="en-IN"/>
        </a:p>
      </dgm:t>
    </dgm:pt>
    <dgm:pt modelId="{2CC5EA46-1172-40B1-B5D2-A5982E873780}" type="sibTrans" cxnId="{3B658AEA-114A-4CB3-86AC-F050DDA71993}">
      <dgm:prSet/>
      <dgm:spPr/>
      <dgm:t>
        <a:bodyPr/>
        <a:lstStyle/>
        <a:p>
          <a:endParaRPr lang="en-IN"/>
        </a:p>
      </dgm:t>
    </dgm:pt>
    <dgm:pt modelId="{E4F4758B-47C1-44DF-B44F-AD6DEA57861C}">
      <dgm:prSet phldrT="[Text]"/>
      <dgm:spPr/>
      <dgm:t>
        <a:bodyPr/>
        <a:lstStyle/>
        <a:p>
          <a:r>
            <a:rPr lang="en-IN" dirty="0"/>
            <a:t>Long term relationships </a:t>
          </a:r>
        </a:p>
      </dgm:t>
    </dgm:pt>
    <dgm:pt modelId="{DA556039-5B1D-4E9B-A619-E8E7ECAAFEA5}" type="sibTrans" cxnId="{0DC9B335-AB51-4831-8F2F-3DCC87680DA8}">
      <dgm:prSet/>
      <dgm:spPr/>
      <dgm:t>
        <a:bodyPr/>
        <a:lstStyle/>
        <a:p>
          <a:endParaRPr lang="en-IN"/>
        </a:p>
      </dgm:t>
    </dgm:pt>
    <dgm:pt modelId="{52941ED2-1983-48B8-898E-F01DF29459BB}" type="parTrans" cxnId="{0DC9B335-AB51-4831-8F2F-3DCC87680DA8}">
      <dgm:prSet/>
      <dgm:spPr/>
      <dgm:t>
        <a:bodyPr/>
        <a:lstStyle/>
        <a:p>
          <a:endParaRPr lang="en-IN"/>
        </a:p>
      </dgm:t>
    </dgm:pt>
    <dgm:pt modelId="{4C64E66B-97D1-4067-8FF1-95520F7991C6}">
      <dgm:prSet phldrT="[Text]"/>
      <dgm:spPr/>
      <dgm:t>
        <a:bodyPr/>
        <a:lstStyle/>
        <a:p>
          <a:r>
            <a:rPr lang="en-IN" dirty="0"/>
            <a:t>Focus on Customer </a:t>
          </a:r>
        </a:p>
      </dgm:t>
    </dgm:pt>
    <dgm:pt modelId="{22EEF6D2-0969-4AF8-B3B3-D16C5E5B5B23}" type="parTrans" cxnId="{8D152E00-29AD-41FB-8E7E-087CC1B0AA44}">
      <dgm:prSet/>
      <dgm:spPr/>
      <dgm:t>
        <a:bodyPr/>
        <a:lstStyle/>
        <a:p>
          <a:endParaRPr lang="en-IN"/>
        </a:p>
      </dgm:t>
    </dgm:pt>
    <dgm:pt modelId="{D4416146-35AF-4321-BD61-A33E9FFC78F5}" type="sibTrans" cxnId="{8D152E00-29AD-41FB-8E7E-087CC1B0AA44}">
      <dgm:prSet/>
      <dgm:spPr/>
      <dgm:t>
        <a:bodyPr/>
        <a:lstStyle/>
        <a:p>
          <a:endParaRPr lang="en-IN"/>
        </a:p>
      </dgm:t>
    </dgm:pt>
    <dgm:pt modelId="{0CAEBF55-27F9-430E-AD5E-762EC58D6729}" type="pres">
      <dgm:prSet presAssocID="{37546CE7-AA29-4613-87ED-7696F908467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1BD9038-F2FF-4E10-9DDE-A5FE34DD06A8}" type="pres">
      <dgm:prSet presAssocID="{F8BA5B8A-C798-491D-9894-0012C31A2A2A}" presName="Parent" presStyleLbl="node0" presStyleIdx="0" presStyleCnt="1">
        <dgm:presLayoutVars>
          <dgm:chMax val="6"/>
          <dgm:chPref val="6"/>
        </dgm:presLayoutVars>
      </dgm:prSet>
      <dgm:spPr/>
    </dgm:pt>
    <dgm:pt modelId="{47E24DD8-0FDF-492F-9974-352A79FE0036}" type="pres">
      <dgm:prSet presAssocID="{4C64E66B-97D1-4067-8FF1-95520F7991C6}" presName="Accent1" presStyleCnt="0"/>
      <dgm:spPr/>
    </dgm:pt>
    <dgm:pt modelId="{52BB070C-688F-42A1-888F-48093A3411D7}" type="pres">
      <dgm:prSet presAssocID="{4C64E66B-97D1-4067-8FF1-95520F7991C6}" presName="Accent" presStyleLbl="bgShp" presStyleIdx="0" presStyleCnt="6"/>
      <dgm:spPr/>
    </dgm:pt>
    <dgm:pt modelId="{19FEF862-8FD2-4854-A4C7-E3AECB378269}" type="pres">
      <dgm:prSet presAssocID="{4C64E66B-97D1-4067-8FF1-95520F7991C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12DD49F-1B8F-45AB-A6A7-AEA2B845877D}" type="pres">
      <dgm:prSet presAssocID="{FE6B3E76-4EE8-4523-AC15-AC5635033C52}" presName="Accent2" presStyleCnt="0"/>
      <dgm:spPr/>
    </dgm:pt>
    <dgm:pt modelId="{B01F50DC-E2CD-44E4-8E19-2329C9A3A5F5}" type="pres">
      <dgm:prSet presAssocID="{FE6B3E76-4EE8-4523-AC15-AC5635033C52}" presName="Accent" presStyleLbl="bgShp" presStyleIdx="1" presStyleCnt="6"/>
      <dgm:spPr/>
    </dgm:pt>
    <dgm:pt modelId="{07ED0FDE-B1DD-4FAD-BC33-247422B1FA49}" type="pres">
      <dgm:prSet presAssocID="{FE6B3E76-4EE8-4523-AC15-AC5635033C5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CD25445-0CD4-437A-8840-91215821048E}" type="pres">
      <dgm:prSet presAssocID="{5839E62E-A0F6-4BBC-B9FE-4542FA3859A7}" presName="Accent3" presStyleCnt="0"/>
      <dgm:spPr/>
    </dgm:pt>
    <dgm:pt modelId="{F833C8FF-BA98-45CB-ABF8-5FA9E6FED9EA}" type="pres">
      <dgm:prSet presAssocID="{5839E62E-A0F6-4BBC-B9FE-4542FA3859A7}" presName="Accent" presStyleLbl="bgShp" presStyleIdx="2" presStyleCnt="6"/>
      <dgm:spPr/>
    </dgm:pt>
    <dgm:pt modelId="{8577DFE5-CBB6-4CBD-871A-80424875F955}" type="pres">
      <dgm:prSet presAssocID="{5839E62E-A0F6-4BBC-B9FE-4542FA3859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F641849-FC01-43B2-AC01-5A836762BBE4}" type="pres">
      <dgm:prSet presAssocID="{6D41EB22-DF9C-4D6D-88E9-36C0599DC2D0}" presName="Accent4" presStyleCnt="0"/>
      <dgm:spPr/>
    </dgm:pt>
    <dgm:pt modelId="{88472055-941E-4E00-894D-FEBF71873AAB}" type="pres">
      <dgm:prSet presAssocID="{6D41EB22-DF9C-4D6D-88E9-36C0599DC2D0}" presName="Accent" presStyleLbl="bgShp" presStyleIdx="3" presStyleCnt="6"/>
      <dgm:spPr/>
    </dgm:pt>
    <dgm:pt modelId="{FB2A4AED-3B45-43E6-8CE8-80A154576377}" type="pres">
      <dgm:prSet presAssocID="{6D41EB22-DF9C-4D6D-88E9-36C0599DC2D0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FF364D8-97B1-434B-8A51-001857C609A8}" type="pres">
      <dgm:prSet presAssocID="{238CA3B4-D9AF-4754-8871-1D087530618A}" presName="Accent5" presStyleCnt="0"/>
      <dgm:spPr/>
    </dgm:pt>
    <dgm:pt modelId="{3F52F0A0-1ACA-4AA0-80B4-155F2BDF4F97}" type="pres">
      <dgm:prSet presAssocID="{238CA3B4-D9AF-4754-8871-1D087530618A}" presName="Accent" presStyleLbl="bgShp" presStyleIdx="4" presStyleCnt="6"/>
      <dgm:spPr/>
    </dgm:pt>
    <dgm:pt modelId="{08654C02-7CB5-461F-BB33-CFE890C0800F}" type="pres">
      <dgm:prSet presAssocID="{238CA3B4-D9AF-4754-8871-1D087530618A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E0A2AF1-3E6F-47D5-B562-B72466FAD9C9}" type="pres">
      <dgm:prSet presAssocID="{E4F4758B-47C1-44DF-B44F-AD6DEA57861C}" presName="Accent6" presStyleCnt="0"/>
      <dgm:spPr/>
    </dgm:pt>
    <dgm:pt modelId="{8492A62D-13F8-4F4A-B83B-CBBAF9C4E64C}" type="pres">
      <dgm:prSet presAssocID="{E4F4758B-47C1-44DF-B44F-AD6DEA57861C}" presName="Accent" presStyleLbl="bgShp" presStyleIdx="5" presStyleCnt="6"/>
      <dgm:spPr/>
    </dgm:pt>
    <dgm:pt modelId="{396A53F8-8147-4A33-A2AA-6982159F6C7E}" type="pres">
      <dgm:prSet presAssocID="{E4F4758B-47C1-44DF-B44F-AD6DEA57861C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D152E00-29AD-41FB-8E7E-087CC1B0AA44}" srcId="{F8BA5B8A-C798-491D-9894-0012C31A2A2A}" destId="{4C64E66B-97D1-4067-8FF1-95520F7991C6}" srcOrd="0" destOrd="0" parTransId="{22EEF6D2-0969-4AF8-B3B3-D16C5E5B5B23}" sibTransId="{D4416146-35AF-4321-BD61-A33E9FFC78F5}"/>
    <dgm:cxn modelId="{B610B92D-E1DB-42F4-9545-91A0CA13BA68}" srcId="{F8BA5B8A-C798-491D-9894-0012C31A2A2A}" destId="{5839E62E-A0F6-4BBC-B9FE-4542FA3859A7}" srcOrd="2" destOrd="0" parTransId="{EF6189AA-1327-440B-A4C5-36D7C050216C}" sibTransId="{FB08E51A-CF92-4B00-83BE-6BF00E0D9129}"/>
    <dgm:cxn modelId="{0DC9B335-AB51-4831-8F2F-3DCC87680DA8}" srcId="{F8BA5B8A-C798-491D-9894-0012C31A2A2A}" destId="{E4F4758B-47C1-44DF-B44F-AD6DEA57861C}" srcOrd="5" destOrd="0" parTransId="{52941ED2-1983-48B8-898E-F01DF29459BB}" sibTransId="{DA556039-5B1D-4E9B-A619-E8E7ECAAFEA5}"/>
    <dgm:cxn modelId="{A8C5CF5B-9CF8-4C36-ABA7-D0222BFC8BF0}" type="presOf" srcId="{37546CE7-AA29-4613-87ED-7696F9084675}" destId="{0CAEBF55-27F9-430E-AD5E-762EC58D6729}" srcOrd="0" destOrd="0" presId="urn:microsoft.com/office/officeart/2011/layout/HexagonRadial"/>
    <dgm:cxn modelId="{E3512360-782C-4DF0-96F5-D22A811DC7B5}" type="presOf" srcId="{F8BA5B8A-C798-491D-9894-0012C31A2A2A}" destId="{81BD9038-F2FF-4E10-9DDE-A5FE34DD06A8}" srcOrd="0" destOrd="0" presId="urn:microsoft.com/office/officeart/2011/layout/HexagonRadial"/>
    <dgm:cxn modelId="{5E708F41-808C-4E89-9155-33B7597F9FB6}" type="presOf" srcId="{4C64E66B-97D1-4067-8FF1-95520F7991C6}" destId="{19FEF862-8FD2-4854-A4C7-E3AECB378269}" srcOrd="0" destOrd="0" presId="urn:microsoft.com/office/officeart/2011/layout/HexagonRadial"/>
    <dgm:cxn modelId="{35223546-12E6-4991-B471-C3D33A178338}" type="presOf" srcId="{FE6B3E76-4EE8-4523-AC15-AC5635033C52}" destId="{07ED0FDE-B1DD-4FAD-BC33-247422B1FA49}" srcOrd="0" destOrd="0" presId="urn:microsoft.com/office/officeart/2011/layout/HexagonRadial"/>
    <dgm:cxn modelId="{680FE7A7-25F0-49DE-9983-9FE602AE5E96}" type="presOf" srcId="{E4F4758B-47C1-44DF-B44F-AD6DEA57861C}" destId="{396A53F8-8147-4A33-A2AA-6982159F6C7E}" srcOrd="0" destOrd="0" presId="urn:microsoft.com/office/officeart/2011/layout/HexagonRadial"/>
    <dgm:cxn modelId="{999B71B9-36B7-4A90-BAE3-EAE0CDC96C76}" srcId="{37546CE7-AA29-4613-87ED-7696F9084675}" destId="{F8BA5B8A-C798-491D-9894-0012C31A2A2A}" srcOrd="0" destOrd="0" parTransId="{BCE8B64F-DF35-4AE5-8B27-BC37B0C40C0A}" sibTransId="{90DC3D3C-516C-49BD-A364-1B6364C63D8F}"/>
    <dgm:cxn modelId="{D78635C3-0A96-4F2C-A6CC-A43B9FAE9570}" type="presOf" srcId="{6D41EB22-DF9C-4D6D-88E9-36C0599DC2D0}" destId="{FB2A4AED-3B45-43E6-8CE8-80A154576377}" srcOrd="0" destOrd="0" presId="urn:microsoft.com/office/officeart/2011/layout/HexagonRadial"/>
    <dgm:cxn modelId="{A14958D8-D584-4DE6-938A-1311A1D90F9A}" type="presOf" srcId="{5839E62E-A0F6-4BBC-B9FE-4542FA3859A7}" destId="{8577DFE5-CBB6-4CBD-871A-80424875F955}" srcOrd="0" destOrd="0" presId="urn:microsoft.com/office/officeart/2011/layout/HexagonRadial"/>
    <dgm:cxn modelId="{271FA3DE-3C11-4434-839A-3827196BA442}" type="presOf" srcId="{238CA3B4-D9AF-4754-8871-1D087530618A}" destId="{08654C02-7CB5-461F-BB33-CFE890C0800F}" srcOrd="0" destOrd="0" presId="urn:microsoft.com/office/officeart/2011/layout/HexagonRadial"/>
    <dgm:cxn modelId="{3B658AEA-114A-4CB3-86AC-F050DDA71993}" srcId="{F8BA5B8A-C798-491D-9894-0012C31A2A2A}" destId="{238CA3B4-D9AF-4754-8871-1D087530618A}" srcOrd="4" destOrd="0" parTransId="{B39CAD67-0B62-4EE3-AA6B-5698665E9617}" sibTransId="{2CC5EA46-1172-40B1-B5D2-A5982E873780}"/>
    <dgm:cxn modelId="{582AF1F5-FA60-4A9F-AFB9-92D6D040068C}" srcId="{F8BA5B8A-C798-491D-9894-0012C31A2A2A}" destId="{6D41EB22-DF9C-4D6D-88E9-36C0599DC2D0}" srcOrd="3" destOrd="0" parTransId="{FDAC0934-36D5-431E-9363-6E073746A02B}" sibTransId="{56F5D1D1-2021-49C0-B7BF-82530328208B}"/>
    <dgm:cxn modelId="{741C3EFE-4437-42F4-B476-CB0196BD8A71}" srcId="{F8BA5B8A-C798-491D-9894-0012C31A2A2A}" destId="{FE6B3E76-4EE8-4523-AC15-AC5635033C52}" srcOrd="1" destOrd="0" parTransId="{6DA74FDA-7A54-482B-9114-3731ECE390FC}" sibTransId="{13FC0352-445A-49ED-B556-4891C590994A}"/>
    <dgm:cxn modelId="{A8642B3A-C982-4B9D-997E-B48E4E622454}" type="presParOf" srcId="{0CAEBF55-27F9-430E-AD5E-762EC58D6729}" destId="{81BD9038-F2FF-4E10-9DDE-A5FE34DD06A8}" srcOrd="0" destOrd="0" presId="urn:microsoft.com/office/officeart/2011/layout/HexagonRadial"/>
    <dgm:cxn modelId="{4AD0822F-4422-47D9-8063-B7B0A67ACB4E}" type="presParOf" srcId="{0CAEBF55-27F9-430E-AD5E-762EC58D6729}" destId="{47E24DD8-0FDF-492F-9974-352A79FE0036}" srcOrd="1" destOrd="0" presId="urn:microsoft.com/office/officeart/2011/layout/HexagonRadial"/>
    <dgm:cxn modelId="{3483A00B-9EA6-4953-9B50-D4789B0716D7}" type="presParOf" srcId="{47E24DD8-0FDF-492F-9974-352A79FE0036}" destId="{52BB070C-688F-42A1-888F-48093A3411D7}" srcOrd="0" destOrd="0" presId="urn:microsoft.com/office/officeart/2011/layout/HexagonRadial"/>
    <dgm:cxn modelId="{E9FE64C9-1FB1-4833-9ECA-6800A80B868F}" type="presParOf" srcId="{0CAEBF55-27F9-430E-AD5E-762EC58D6729}" destId="{19FEF862-8FD2-4854-A4C7-E3AECB378269}" srcOrd="2" destOrd="0" presId="urn:microsoft.com/office/officeart/2011/layout/HexagonRadial"/>
    <dgm:cxn modelId="{A6106CC3-41CD-41BC-A0DA-61A5E83D3BF8}" type="presParOf" srcId="{0CAEBF55-27F9-430E-AD5E-762EC58D6729}" destId="{F12DD49F-1B8F-45AB-A6A7-AEA2B845877D}" srcOrd="3" destOrd="0" presId="urn:microsoft.com/office/officeart/2011/layout/HexagonRadial"/>
    <dgm:cxn modelId="{0CABA519-5C9F-4C95-B1EF-5C5FA6D7FE8D}" type="presParOf" srcId="{F12DD49F-1B8F-45AB-A6A7-AEA2B845877D}" destId="{B01F50DC-E2CD-44E4-8E19-2329C9A3A5F5}" srcOrd="0" destOrd="0" presId="urn:microsoft.com/office/officeart/2011/layout/HexagonRadial"/>
    <dgm:cxn modelId="{418934B5-DF52-44F6-B5EA-8AEEE382AC0A}" type="presParOf" srcId="{0CAEBF55-27F9-430E-AD5E-762EC58D6729}" destId="{07ED0FDE-B1DD-4FAD-BC33-247422B1FA49}" srcOrd="4" destOrd="0" presId="urn:microsoft.com/office/officeart/2011/layout/HexagonRadial"/>
    <dgm:cxn modelId="{E05A56C4-36B4-4DE1-B246-9AC6CAA3A684}" type="presParOf" srcId="{0CAEBF55-27F9-430E-AD5E-762EC58D6729}" destId="{6CD25445-0CD4-437A-8840-91215821048E}" srcOrd="5" destOrd="0" presId="urn:microsoft.com/office/officeart/2011/layout/HexagonRadial"/>
    <dgm:cxn modelId="{4C78D4E2-AD81-4CB6-86AD-B658A1854E62}" type="presParOf" srcId="{6CD25445-0CD4-437A-8840-91215821048E}" destId="{F833C8FF-BA98-45CB-ABF8-5FA9E6FED9EA}" srcOrd="0" destOrd="0" presId="urn:microsoft.com/office/officeart/2011/layout/HexagonRadial"/>
    <dgm:cxn modelId="{A66089D4-7AAA-449F-B5B7-D2E8788D4F1C}" type="presParOf" srcId="{0CAEBF55-27F9-430E-AD5E-762EC58D6729}" destId="{8577DFE5-CBB6-4CBD-871A-80424875F955}" srcOrd="6" destOrd="0" presId="urn:microsoft.com/office/officeart/2011/layout/HexagonRadial"/>
    <dgm:cxn modelId="{B9A4A153-4946-4FBC-8A96-4D27A294703A}" type="presParOf" srcId="{0CAEBF55-27F9-430E-AD5E-762EC58D6729}" destId="{7F641849-FC01-43B2-AC01-5A836762BBE4}" srcOrd="7" destOrd="0" presId="urn:microsoft.com/office/officeart/2011/layout/HexagonRadial"/>
    <dgm:cxn modelId="{A411A1F2-18D7-4399-91EC-E6D1727987A9}" type="presParOf" srcId="{7F641849-FC01-43B2-AC01-5A836762BBE4}" destId="{88472055-941E-4E00-894D-FEBF71873AAB}" srcOrd="0" destOrd="0" presId="urn:microsoft.com/office/officeart/2011/layout/HexagonRadial"/>
    <dgm:cxn modelId="{7331B756-4B64-40C3-B1E4-64D341EA7EAC}" type="presParOf" srcId="{0CAEBF55-27F9-430E-AD5E-762EC58D6729}" destId="{FB2A4AED-3B45-43E6-8CE8-80A154576377}" srcOrd="8" destOrd="0" presId="urn:microsoft.com/office/officeart/2011/layout/HexagonRadial"/>
    <dgm:cxn modelId="{8903C1DC-7259-472D-BDD2-68942C75353C}" type="presParOf" srcId="{0CAEBF55-27F9-430E-AD5E-762EC58D6729}" destId="{AFF364D8-97B1-434B-8A51-001857C609A8}" srcOrd="9" destOrd="0" presId="urn:microsoft.com/office/officeart/2011/layout/HexagonRadial"/>
    <dgm:cxn modelId="{5FBEF6C2-8D56-47DC-B067-FE40AD7F72A0}" type="presParOf" srcId="{AFF364D8-97B1-434B-8A51-001857C609A8}" destId="{3F52F0A0-1ACA-4AA0-80B4-155F2BDF4F97}" srcOrd="0" destOrd="0" presId="urn:microsoft.com/office/officeart/2011/layout/HexagonRadial"/>
    <dgm:cxn modelId="{F0DD8F82-BCC5-4EF5-888B-D74276C909C5}" type="presParOf" srcId="{0CAEBF55-27F9-430E-AD5E-762EC58D6729}" destId="{08654C02-7CB5-461F-BB33-CFE890C0800F}" srcOrd="10" destOrd="0" presId="urn:microsoft.com/office/officeart/2011/layout/HexagonRadial"/>
    <dgm:cxn modelId="{37844718-0EE2-486F-8D17-E28CC3AF6B11}" type="presParOf" srcId="{0CAEBF55-27F9-430E-AD5E-762EC58D6729}" destId="{0E0A2AF1-3E6F-47D5-B562-B72466FAD9C9}" srcOrd="11" destOrd="0" presId="urn:microsoft.com/office/officeart/2011/layout/HexagonRadial"/>
    <dgm:cxn modelId="{B0D22D8A-8B4B-4C92-AB8F-083EEC563657}" type="presParOf" srcId="{0E0A2AF1-3E6F-47D5-B562-B72466FAD9C9}" destId="{8492A62D-13F8-4F4A-B83B-CBBAF9C4E64C}" srcOrd="0" destOrd="0" presId="urn:microsoft.com/office/officeart/2011/layout/HexagonRadial"/>
    <dgm:cxn modelId="{19F3C12A-55A3-43DE-B9DC-8CD09CA6B532}" type="presParOf" srcId="{0CAEBF55-27F9-430E-AD5E-762EC58D6729}" destId="{396A53F8-8147-4A33-A2AA-6982159F6C7E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C15EE-EC5D-43E9-B4F5-1E9CAB830B88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310E7-666D-4FF4-A64B-EFE48AFA2B08}">
      <dsp:nvSpPr>
        <dsp:cNvPr id="0" name=""/>
        <dsp:cNvSpPr/>
      </dsp:nvSpPr>
      <dsp:spPr>
        <a:xfrm>
          <a:off x="380119" y="246332"/>
          <a:ext cx="990456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IT becoming close partner to rest of business </a:t>
          </a:r>
        </a:p>
      </dsp:txBody>
      <dsp:txXfrm>
        <a:off x="380119" y="246332"/>
        <a:ext cx="9904563" cy="492448"/>
      </dsp:txXfrm>
    </dsp:sp>
    <dsp:sp modelId="{17A3C9F4-8C74-4893-88E6-EE9B2CC86A37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FD390-E5C6-41B4-BD3D-31EF8BEC9902}">
      <dsp:nvSpPr>
        <dsp:cNvPr id="0" name=""/>
        <dsp:cNvSpPr/>
      </dsp:nvSpPr>
      <dsp:spPr>
        <a:xfrm>
          <a:off x="826075" y="985438"/>
          <a:ext cx="9458607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Mapping Business capabilities, product lines, products  </a:t>
          </a:r>
        </a:p>
      </dsp:txBody>
      <dsp:txXfrm>
        <a:off x="826075" y="985438"/>
        <a:ext cx="9458607" cy="492448"/>
      </dsp:txXfrm>
    </dsp:sp>
    <dsp:sp modelId="{43FFCCFB-B28E-4314-923B-474D7CAA0F36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CAF16-BE65-443C-BB0F-97CC7A7BC629}">
      <dsp:nvSpPr>
        <dsp:cNvPr id="0" name=""/>
        <dsp:cNvSpPr/>
      </dsp:nvSpPr>
      <dsp:spPr>
        <a:xfrm>
          <a:off x="1070457" y="1724003"/>
          <a:ext cx="921422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Identify Product centric roles </a:t>
          </a:r>
        </a:p>
      </dsp:txBody>
      <dsp:txXfrm>
        <a:off x="1070457" y="1724003"/>
        <a:ext cx="9214225" cy="492448"/>
      </dsp:txXfrm>
    </dsp:sp>
    <dsp:sp modelId="{1B69611E-BA10-44E1-B4A3-D2BC65E176DB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42CC5-3D3E-4234-AEC6-F656E1D15A91}">
      <dsp:nvSpPr>
        <dsp:cNvPr id="0" name=""/>
        <dsp:cNvSpPr/>
      </dsp:nvSpPr>
      <dsp:spPr>
        <a:xfrm>
          <a:off x="1148486" y="2463109"/>
          <a:ext cx="9136196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Iterative / incremental Budgeting &amp; investment approach </a:t>
          </a:r>
        </a:p>
      </dsp:txBody>
      <dsp:txXfrm>
        <a:off x="1148486" y="2463109"/>
        <a:ext cx="9136196" cy="492448"/>
      </dsp:txXfrm>
    </dsp:sp>
    <dsp:sp modelId="{F2118DA9-B692-4A60-90D3-C6106A791E8B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9FC54-11AE-41AD-9B52-3550C771F481}">
      <dsp:nvSpPr>
        <dsp:cNvPr id="0" name=""/>
        <dsp:cNvSpPr/>
      </dsp:nvSpPr>
      <dsp:spPr>
        <a:xfrm>
          <a:off x="1070457" y="3202215"/>
          <a:ext cx="921422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Agile delivery models </a:t>
          </a:r>
        </a:p>
      </dsp:txBody>
      <dsp:txXfrm>
        <a:off x="1070457" y="3202215"/>
        <a:ext cx="9214225" cy="492448"/>
      </dsp:txXfrm>
    </dsp:sp>
    <dsp:sp modelId="{64822046-3499-4ECD-83E9-6CCF0D7632A8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79DF42-292E-4FCA-88C7-D5435CA10EA1}">
      <dsp:nvSpPr>
        <dsp:cNvPr id="0" name=""/>
        <dsp:cNvSpPr/>
      </dsp:nvSpPr>
      <dsp:spPr>
        <a:xfrm>
          <a:off x="826075" y="3940779"/>
          <a:ext cx="9458607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Establish Community of Practice</a:t>
          </a:r>
        </a:p>
      </dsp:txBody>
      <dsp:txXfrm>
        <a:off x="826075" y="3940779"/>
        <a:ext cx="9458607" cy="492448"/>
      </dsp:txXfrm>
    </dsp:sp>
    <dsp:sp modelId="{4D5B0210-5C89-4C3D-829E-27688E43657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B9A0C-79B6-4DE2-B0DE-312BDD943D73}">
      <dsp:nvSpPr>
        <dsp:cNvPr id="0" name=""/>
        <dsp:cNvSpPr/>
      </dsp:nvSpPr>
      <dsp:spPr>
        <a:xfrm>
          <a:off x="380119" y="4679885"/>
          <a:ext cx="990456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Enable Product centric skills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</a:t>
          </a:r>
        </a:p>
      </dsp:txBody>
      <dsp:txXfrm>
        <a:off x="380119" y="4679885"/>
        <a:ext cx="9904563" cy="492448"/>
      </dsp:txXfrm>
    </dsp:sp>
    <dsp:sp modelId="{1FAEE854-B69B-4F10-9221-6016B5743B3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9038-F2FF-4E10-9DDE-A5FE34DD06A8}">
      <dsp:nvSpPr>
        <dsp:cNvPr id="0" name=""/>
        <dsp:cNvSpPr/>
      </dsp:nvSpPr>
      <dsp:spPr>
        <a:xfrm>
          <a:off x="2952810" y="1748061"/>
          <a:ext cx="222186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Customer Centricity </a:t>
          </a:r>
        </a:p>
      </dsp:txBody>
      <dsp:txXfrm>
        <a:off x="3321004" y="2066564"/>
        <a:ext cx="1485474" cy="1284995"/>
      </dsp:txXfrm>
    </dsp:sp>
    <dsp:sp modelId="{B01F50DC-E2CD-44E4-8E19-2329C9A3A5F5}">
      <dsp:nvSpPr>
        <dsp:cNvPr id="0" name=""/>
        <dsp:cNvSpPr/>
      </dsp:nvSpPr>
      <dsp:spPr>
        <a:xfrm>
          <a:off x="4344123" y="828514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EF862-8FD2-4854-A4C7-E3AECB378269}">
      <dsp:nvSpPr>
        <dsp:cNvPr id="0" name=""/>
        <dsp:cNvSpPr/>
      </dsp:nvSpPr>
      <dsp:spPr>
        <a:xfrm>
          <a:off x="3157475" y="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Focus on Customer </a:t>
          </a:r>
        </a:p>
      </dsp:txBody>
      <dsp:txXfrm>
        <a:off x="3459220" y="261045"/>
        <a:ext cx="1217310" cy="1053116"/>
      </dsp:txXfrm>
    </dsp:sp>
    <dsp:sp modelId="{F833C8FF-BA98-45CB-ABF8-5FA9E6FED9EA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D0FDE-B1DD-4FAD-BC33-247422B1FA49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Understand needs</a:t>
          </a:r>
        </a:p>
      </dsp:txBody>
      <dsp:txXfrm>
        <a:off x="5129106" y="1229902"/>
        <a:ext cx="1217310" cy="1053116"/>
      </dsp:txXfrm>
    </dsp:sp>
    <dsp:sp modelId="{88472055-941E-4E00-894D-FEBF71873AAB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7DFE5-CBB6-4CBD-871A-80424875F955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Think / feel like customer </a:t>
          </a:r>
        </a:p>
      </dsp:txBody>
      <dsp:txXfrm>
        <a:off x="5129106" y="3134564"/>
        <a:ext cx="1217310" cy="1053116"/>
      </dsp:txXfrm>
    </dsp:sp>
    <dsp:sp modelId="{3F52F0A0-1ACA-4AA0-80B4-155F2BDF4F97}">
      <dsp:nvSpPr>
        <dsp:cNvPr id="0" name=""/>
        <dsp:cNvSpPr/>
      </dsp:nvSpPr>
      <dsp:spPr>
        <a:xfrm>
          <a:off x="2956944" y="386134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A4AED-3B45-43E6-8CE8-80A154576377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Build whole product </a:t>
          </a:r>
          <a:r>
            <a:rPr lang="en-IN" sz="1700" kern="1200" dirty="0" err="1"/>
            <a:t>solitions</a:t>
          </a:r>
          <a:r>
            <a:rPr lang="en-IN" sz="1700" kern="1200" dirty="0"/>
            <a:t> </a:t>
          </a:r>
        </a:p>
      </dsp:txBody>
      <dsp:txXfrm>
        <a:off x="3459220" y="4104505"/>
        <a:ext cx="1217310" cy="1053116"/>
      </dsp:txXfrm>
    </dsp:sp>
    <dsp:sp modelId="{8492A62D-13F8-4F4A-B83B-CBBAF9C4E64C}">
      <dsp:nvSpPr>
        <dsp:cNvPr id="0" name=""/>
        <dsp:cNvSpPr/>
      </dsp:nvSpPr>
      <dsp:spPr>
        <a:xfrm>
          <a:off x="1962559" y="251155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54C02-7CB5-461F-BB33-CFE890C0800F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Create customer  life time value </a:t>
          </a:r>
        </a:p>
      </dsp:txBody>
      <dsp:txXfrm>
        <a:off x="1781582" y="3135647"/>
        <a:ext cx="1217310" cy="1053116"/>
      </dsp:txXfrm>
    </dsp:sp>
    <dsp:sp modelId="{396A53F8-8147-4A33-A2AA-6982159F6C7E}">
      <dsp:nvSpPr>
        <dsp:cNvPr id="0" name=""/>
        <dsp:cNvSpPr/>
      </dsp:nvSpPr>
      <dsp:spPr>
        <a:xfrm>
          <a:off x="1479837" y="96669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Long term relationships </a:t>
          </a:r>
        </a:p>
      </dsp:txBody>
      <dsp:txXfrm>
        <a:off x="1781582" y="1227735"/>
        <a:ext cx="1217310" cy="1053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383A5-967F-48CF-8473-3748F86F66DB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0DA97-97B2-45A8-BC0A-5AE2477D8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42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DA97-97B2-45A8-BC0A-5AE2477D827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2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DA97-97B2-45A8-BC0A-5AE2477D827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40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556B-F48E-4A40-8860-65260EEC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76F34-8AAF-47F5-B892-6ADB8C54A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A0B92-A1AC-4C0F-A434-03FDCA6D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BB23-1A5C-4023-88AD-E66D56DC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D4B31-376A-426D-99CA-9413F6B8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33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9045-B4AD-4DDB-BC4D-1592496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134AD-7987-4591-A916-C709B4A69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9B1B6-D6AA-4B4A-A89A-AE423939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612F2-8FE7-4613-97E2-0E5FDB9F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D255D-A21A-4814-A82D-139ACA48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74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15858A-1F3D-464B-BC2D-98B020819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679C2-A367-4A3E-A576-CF65A3E53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80DB8-DEFF-48D7-B76F-5AD37D23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E3BDA-28BB-4ACA-AD48-9BCFBF41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8FC97-9C6B-4210-8DA5-1E75772C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78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F48B-8633-4F07-B5E8-8C53DB21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3E800-3CEE-4E8B-A2C9-52AFBA29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6E87-6F66-4DE5-A24E-3CE61109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1C4F5-286D-434C-9633-3721CDAC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49D6E-E930-459F-B62A-95AE64B0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82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A566-231C-4842-A897-0822E2A3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CDE98-C05D-440D-A0C2-DBBAD1346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909B-9238-4D0D-B539-CD1885A3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410C9-1A3C-495B-86F2-9C0DABDE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136F4-3EDF-4CCE-B08A-973131E4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93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E746-579F-4D16-941E-BDA9D081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5151-12D2-453F-95AD-643A464CE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837AF-533F-43CA-B982-E8586DB68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4A8B0-7634-4D2C-A502-FA381732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70BF-FF28-4C21-A372-836C555B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4BFBB-BEBF-4618-874A-E570CE20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C658-0AC7-40CB-AD32-D82A630F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BB9E8-B09A-4656-BBC2-1A06C7C9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51B70-4C57-4860-AFC1-6EE4246D2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EEBB6-7AF6-400A-960F-9F3CADDF6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4611-B624-4B66-8AA8-F36FAEA28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1AFBE-C791-4CA2-8CF7-FB9C0293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AAB1C-FD61-4B53-B8FF-3D09CAB5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6162C-4185-422C-B0B3-E93EAA3D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07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C517-1BC3-4B83-9CBE-15A3B6D9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E201B-7A27-471F-ADC5-40C494CD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BB47E-1EF2-4AA1-8798-03B7591FF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3B71B-1E2D-424D-A18E-A495A962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40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1C4EE-3130-4213-90B4-9E5675B0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11BA4-5FF9-43C6-A734-03E60B31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14D52-B9D2-4671-9991-452FB284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98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6498-17A7-41A9-A18C-44EBDC6C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2D241-3F63-4072-BFB2-92F121AB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DBF18-095E-4F4C-8C08-B474E8D99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2ACC1-A12A-48D9-83DD-B0441F88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69CB4-7759-43BB-B323-7CEF9AC9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474BE-E16E-467B-B9D6-4498212D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530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B3AD-977A-4AAC-8935-514F2C10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E1EAD-AB7A-447F-AE8E-BCF91488F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F6F01-D711-4C5B-BBE8-7F5EFBD6C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4B249-B20E-4DA1-9BFC-E8152FF1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5E858-4324-4F27-96CA-0689D39B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80B2-D7DF-4659-A83B-14E74EFB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66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EE62A3-FB2C-4B91-A0DF-CE4567D3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A836B-2D96-42A2-BE3C-8C278BEB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D5CD4-6369-427E-82DE-D6FE969D1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DC6E6-4AEE-460E-A545-5E75D22321E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1A6C6-1892-4011-B10C-DBAA6EFEB3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3D7A-ACFF-4931-B0EC-A71E14DC1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9566-1401-462E-9337-440200DD9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74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869E-B9B7-43D5-B2F3-7FBC10384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822" y="752439"/>
            <a:ext cx="5325978" cy="3510641"/>
          </a:xfrm>
          <a:solidFill>
            <a:srgbClr val="002060"/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Product centric Agile Development 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052" name="Picture 4" descr="OTTs disrupting the movie business, says Suravi Patnaik | Companies News |  Zee News">
            <a:extLst>
              <a:ext uri="{FF2B5EF4-FFF2-40B4-BE49-F238E27FC236}">
                <a16:creationId xmlns:a16="http://schemas.microsoft.com/office/drawing/2014/main" id="{DD06DBC1-207F-4F8D-9A6C-4FC8A860F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837" y="752440"/>
            <a:ext cx="2738842" cy="185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EBD4A3A-17A5-4E34-8F68-63DA8A333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2" y="702546"/>
            <a:ext cx="2816470" cy="18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Complete Guide to Quick Commerce or Q-Commerce">
            <a:extLst>
              <a:ext uri="{FF2B5EF4-FFF2-40B4-BE49-F238E27FC236}">
                <a16:creationId xmlns:a16="http://schemas.microsoft.com/office/drawing/2014/main" id="{D5C9895E-30AA-47D1-9F4F-A56364802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3" y="2559399"/>
            <a:ext cx="281647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FEFC4CC9-D9F1-4083-A957-810D487A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232" y="4635021"/>
            <a:ext cx="3047999" cy="19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ola used cars">
            <a:extLst>
              <a:ext uri="{FF2B5EF4-FFF2-40B4-BE49-F238E27FC236}">
                <a16:creationId xmlns:a16="http://schemas.microsoft.com/office/drawing/2014/main" id="{3E00C513-3731-493C-8E7D-5E4B296A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199" y="4681075"/>
            <a:ext cx="3369284" cy="19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rideshare services">
            <a:extLst>
              <a:ext uri="{FF2B5EF4-FFF2-40B4-BE49-F238E27FC236}">
                <a16:creationId xmlns:a16="http://schemas.microsoft.com/office/drawing/2014/main" id="{71248308-4FDB-4C16-B4DD-14718B6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724" y="2609294"/>
            <a:ext cx="2722099" cy="20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5F3064E0-E2E4-4E8D-BC3E-EC0F097F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3" y="4702524"/>
            <a:ext cx="3047999" cy="173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oon, Truecaller will tell why someone is calling you - BusinessToday">
            <a:extLst>
              <a:ext uri="{FF2B5EF4-FFF2-40B4-BE49-F238E27FC236}">
                <a16:creationId xmlns:a16="http://schemas.microsoft.com/office/drawing/2014/main" id="{265CBF81-BF85-400B-BB8C-393A2A7F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39" y="4635021"/>
            <a:ext cx="2816470" cy="19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34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A55B-895B-43B0-B0AF-10A22054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95" y="312612"/>
            <a:ext cx="10515600" cy="549275"/>
          </a:xfrm>
          <a:solidFill>
            <a:srgbClr val="0070C0"/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Typical Org structure for Product centric org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E51E0-654F-49C0-A4B6-088C2E3A9C11}"/>
              </a:ext>
            </a:extLst>
          </p:cNvPr>
          <p:cNvSpPr/>
          <p:nvPr/>
        </p:nvSpPr>
        <p:spPr>
          <a:xfrm>
            <a:off x="426300" y="1600201"/>
            <a:ext cx="2362210" cy="112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Technology / IT Leadership </a:t>
            </a:r>
          </a:p>
          <a:p>
            <a:pPr algn="ctr"/>
            <a:r>
              <a:rPr lang="en-IN" dirty="0"/>
              <a:t>(CIO, CTO)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D3EBF7-747B-4988-BFA2-C2228DB07896}"/>
              </a:ext>
            </a:extLst>
          </p:cNvPr>
          <p:cNvSpPr/>
          <p:nvPr/>
        </p:nvSpPr>
        <p:spPr>
          <a:xfrm>
            <a:off x="395380" y="4278541"/>
            <a:ext cx="2362210" cy="11244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Org (CMO, CDO etc)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1F844-C95A-42E3-93A9-DD60FAB2981E}"/>
              </a:ext>
            </a:extLst>
          </p:cNvPr>
          <p:cNvSpPr/>
          <p:nvPr/>
        </p:nvSpPr>
        <p:spPr>
          <a:xfrm>
            <a:off x="3050044" y="1071935"/>
            <a:ext cx="1987389" cy="112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Infra / IT capability leader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BB174-4206-4085-9E63-B8BF72D57404}"/>
              </a:ext>
            </a:extLst>
          </p:cNvPr>
          <p:cNvSpPr/>
          <p:nvPr/>
        </p:nvSpPr>
        <p:spPr>
          <a:xfrm>
            <a:off x="3066531" y="2387951"/>
            <a:ext cx="1987389" cy="112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Operations Capability leader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72A1BB-2285-412E-8CD3-76169CF2634E}"/>
              </a:ext>
            </a:extLst>
          </p:cNvPr>
          <p:cNvSpPr/>
          <p:nvPr/>
        </p:nvSpPr>
        <p:spPr>
          <a:xfrm>
            <a:off x="3037650" y="3824400"/>
            <a:ext cx="1987389" cy="11244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Capability leader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6B8EC3-1868-4F30-AC7B-A8FAB6D7F344}"/>
              </a:ext>
            </a:extLst>
          </p:cNvPr>
          <p:cNvSpPr/>
          <p:nvPr/>
        </p:nvSpPr>
        <p:spPr>
          <a:xfrm>
            <a:off x="3066531" y="5115659"/>
            <a:ext cx="1987389" cy="11244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Capability leader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0886F-814F-4B2E-8C8E-77C743EA1B18}"/>
              </a:ext>
            </a:extLst>
          </p:cNvPr>
          <p:cNvSpPr/>
          <p:nvPr/>
        </p:nvSpPr>
        <p:spPr>
          <a:xfrm>
            <a:off x="5305165" y="1090462"/>
            <a:ext cx="1987389" cy="112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IT Directors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95479-86F4-4F75-B204-4AC0324DBC4E}"/>
              </a:ext>
            </a:extLst>
          </p:cNvPr>
          <p:cNvSpPr/>
          <p:nvPr/>
        </p:nvSpPr>
        <p:spPr>
          <a:xfrm>
            <a:off x="5305165" y="2387951"/>
            <a:ext cx="1987389" cy="112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Line Directors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2014B0-B4BB-4E28-84FC-96B420CD445D}"/>
              </a:ext>
            </a:extLst>
          </p:cNvPr>
          <p:cNvSpPr/>
          <p:nvPr/>
        </p:nvSpPr>
        <p:spPr>
          <a:xfrm>
            <a:off x="7611750" y="2387951"/>
            <a:ext cx="1987389" cy="112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0E0384-5298-4382-8EEC-3BD238F4C23D}"/>
              </a:ext>
            </a:extLst>
          </p:cNvPr>
          <p:cNvSpPr/>
          <p:nvPr/>
        </p:nvSpPr>
        <p:spPr>
          <a:xfrm>
            <a:off x="7603509" y="1062687"/>
            <a:ext cx="1987389" cy="112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Program Manager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70846-7E51-4D27-9A37-6C92E8FEE08C}"/>
              </a:ext>
            </a:extLst>
          </p:cNvPr>
          <p:cNvSpPr/>
          <p:nvPr/>
        </p:nvSpPr>
        <p:spPr>
          <a:xfrm>
            <a:off x="5316460" y="3837810"/>
            <a:ext cx="1987389" cy="11244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Line Directors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88F9A7-075B-4FA5-8A9B-97818CEC5D5E}"/>
              </a:ext>
            </a:extLst>
          </p:cNvPr>
          <p:cNvSpPr/>
          <p:nvPr/>
        </p:nvSpPr>
        <p:spPr>
          <a:xfrm>
            <a:off x="7611750" y="3819290"/>
            <a:ext cx="1987389" cy="11244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83362-0697-46C6-ABD7-53456BACDDCD}"/>
              </a:ext>
            </a:extLst>
          </p:cNvPr>
          <p:cNvSpPr/>
          <p:nvPr/>
        </p:nvSpPr>
        <p:spPr>
          <a:xfrm>
            <a:off x="5316460" y="5110561"/>
            <a:ext cx="1987389" cy="11244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Line Directors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F053D-25E3-44A5-BFDF-B618E9B92719}"/>
              </a:ext>
            </a:extLst>
          </p:cNvPr>
          <p:cNvSpPr/>
          <p:nvPr/>
        </p:nvSpPr>
        <p:spPr>
          <a:xfrm>
            <a:off x="7603510" y="5110561"/>
            <a:ext cx="1987389" cy="11244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9DFDE3-7DC4-44C6-8905-1F5C9E217003}"/>
              </a:ext>
            </a:extLst>
          </p:cNvPr>
          <p:cNvSpPr/>
          <p:nvPr/>
        </p:nvSpPr>
        <p:spPr>
          <a:xfrm>
            <a:off x="9815376" y="2379715"/>
            <a:ext cx="1987389" cy="112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Owners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262D4A-A0C6-404E-B80D-94B1398999AD}"/>
              </a:ext>
            </a:extLst>
          </p:cNvPr>
          <p:cNvSpPr/>
          <p:nvPr/>
        </p:nvSpPr>
        <p:spPr>
          <a:xfrm>
            <a:off x="9807135" y="1054451"/>
            <a:ext cx="1987389" cy="1124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RTE / Scrum Masters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7234A-ECE8-42D2-9F98-32242B3BA5EC}"/>
              </a:ext>
            </a:extLst>
          </p:cNvPr>
          <p:cNvSpPr/>
          <p:nvPr/>
        </p:nvSpPr>
        <p:spPr>
          <a:xfrm>
            <a:off x="9815376" y="3811054"/>
            <a:ext cx="1987389" cy="11244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owners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706A2B-1937-43A8-9C14-AF83C9C20464}"/>
              </a:ext>
            </a:extLst>
          </p:cNvPr>
          <p:cNvSpPr/>
          <p:nvPr/>
        </p:nvSpPr>
        <p:spPr>
          <a:xfrm>
            <a:off x="9807136" y="5102325"/>
            <a:ext cx="1987389" cy="11244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owners</a:t>
            </a:r>
          </a:p>
        </p:txBody>
      </p:sp>
    </p:spTree>
    <p:extLst>
      <p:ext uri="{BB962C8B-B14F-4D97-AF65-F5344CB8AC3E}">
        <p14:creationId xmlns:p14="http://schemas.microsoft.com/office/powerpoint/2010/main" val="204583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92B9B7F-BD1F-496B-96C3-736D2CB3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4" y="871538"/>
            <a:ext cx="10153651" cy="5751921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BEE51D1-631C-46E9-8E46-B76839806062}"/>
              </a:ext>
            </a:extLst>
          </p:cNvPr>
          <p:cNvSpPr/>
          <p:nvPr/>
        </p:nvSpPr>
        <p:spPr>
          <a:xfrm>
            <a:off x="247650" y="142875"/>
            <a:ext cx="11563350" cy="5238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Bringing Agility as part of overall Development …  key dimensions </a:t>
            </a:r>
          </a:p>
        </p:txBody>
      </p:sp>
    </p:spTree>
    <p:extLst>
      <p:ext uri="{BB962C8B-B14F-4D97-AF65-F5344CB8AC3E}">
        <p14:creationId xmlns:p14="http://schemas.microsoft.com/office/powerpoint/2010/main" val="365930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A14F910-326B-4244-BC3C-D099DD7E3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977213"/>
              </p:ext>
            </p:extLst>
          </p:nvPr>
        </p:nvGraphicFramePr>
        <p:xfrm>
          <a:off x="1946275" y="12656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7818352-096B-40B8-B747-0B116BFBABAB}"/>
              </a:ext>
            </a:extLst>
          </p:cNvPr>
          <p:cNvSpPr/>
          <p:nvPr/>
        </p:nvSpPr>
        <p:spPr>
          <a:xfrm>
            <a:off x="481914" y="284205"/>
            <a:ext cx="11133437" cy="6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Customer centricity – key focus on end customers</a:t>
            </a:r>
          </a:p>
        </p:txBody>
      </p:sp>
    </p:spTree>
    <p:extLst>
      <p:ext uri="{BB962C8B-B14F-4D97-AF65-F5344CB8AC3E}">
        <p14:creationId xmlns:p14="http://schemas.microsoft.com/office/powerpoint/2010/main" val="377361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03FE-9C1D-4E61-AB0A-6A693083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74" y="463979"/>
            <a:ext cx="11123141" cy="685199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Design thinking is integral to Customer centricity …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CAFAAF7-A2C9-400A-A741-E50A51BA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91" y="1678781"/>
            <a:ext cx="8033790" cy="3500437"/>
          </a:xfrm>
          <a:prstGeom prst="rect">
            <a:avLst/>
          </a:prstGeom>
          <a:noFill/>
          <a:ln w="222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66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5A8E-E247-4786-B9F1-7B6D0D14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691"/>
          </a:xfrm>
          <a:solidFill>
            <a:srgbClr val="0070C0"/>
          </a:solidFill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Develop on Cadence, Release on Demand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5CF149-B756-40A1-BF32-A7D6D80C1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57" y="1690688"/>
            <a:ext cx="7427526" cy="464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56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B58E-0141-4C7E-847E-6736B241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Delivery pipeline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FFE43AD-4B6F-496C-9BC8-1415D26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35" y="1438147"/>
            <a:ext cx="9705718" cy="331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4DC5BC6C-557C-4943-9DCA-D3E87832BA98}"/>
              </a:ext>
            </a:extLst>
          </p:cNvPr>
          <p:cNvSpPr/>
          <p:nvPr/>
        </p:nvSpPr>
        <p:spPr>
          <a:xfrm>
            <a:off x="494270" y="4751955"/>
            <a:ext cx="2545492" cy="1740919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dirty="0">
                <a:solidFill>
                  <a:srgbClr val="FF0000"/>
                </a:solidFill>
              </a:rPr>
              <a:t>Continuous Exploration</a:t>
            </a:r>
            <a:r>
              <a:rPr lang="en-IN" sz="1400" dirty="0"/>
              <a:t> </a:t>
            </a:r>
          </a:p>
          <a:p>
            <a:r>
              <a:rPr lang="en-IN" sz="1400" dirty="0"/>
              <a:t>Fosters innovation </a:t>
            </a:r>
          </a:p>
          <a:p>
            <a:r>
              <a:rPr lang="en-IN" sz="1400" dirty="0"/>
              <a:t>Design thinking – to explore markets &amp; customer needs </a:t>
            </a:r>
          </a:p>
          <a:p>
            <a:r>
              <a:rPr lang="en-IN" sz="1400" dirty="0"/>
              <a:t>Define Vision, Roadmap, features 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B5F496A0-275B-4308-86ED-FD904E6D9DB3}"/>
              </a:ext>
            </a:extLst>
          </p:cNvPr>
          <p:cNvSpPr/>
          <p:nvPr/>
        </p:nvSpPr>
        <p:spPr>
          <a:xfrm>
            <a:off x="3550508" y="4751954"/>
            <a:ext cx="2545492" cy="1740919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dirty="0">
                <a:solidFill>
                  <a:srgbClr val="FF0000"/>
                </a:solidFill>
              </a:rPr>
              <a:t>Continuous Integration</a:t>
            </a:r>
          </a:p>
          <a:p>
            <a:r>
              <a:rPr lang="en-IN" sz="1400" dirty="0"/>
              <a:t>Building quality </a:t>
            </a:r>
            <a:r>
              <a:rPr lang="en-IN" sz="1400" dirty="0" err="1"/>
              <a:t>intoDevelopment</a:t>
            </a:r>
            <a:r>
              <a:rPr lang="en-IN" sz="1400" dirty="0"/>
              <a:t> </a:t>
            </a:r>
          </a:p>
          <a:p>
            <a:r>
              <a:rPr lang="en-IN" sz="1400" dirty="0"/>
              <a:t>All work are version controlled </a:t>
            </a:r>
          </a:p>
          <a:p>
            <a:r>
              <a:rPr lang="en-IN" sz="1400" dirty="0"/>
              <a:t>Validated in Staging env 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29477A25-BCAA-452F-AD32-80384C2B2853}"/>
              </a:ext>
            </a:extLst>
          </p:cNvPr>
          <p:cNvSpPr/>
          <p:nvPr/>
        </p:nvSpPr>
        <p:spPr>
          <a:xfrm>
            <a:off x="6343135" y="4752043"/>
            <a:ext cx="2545492" cy="17409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dirty="0" err="1">
                <a:solidFill>
                  <a:srgbClr val="FFFF00"/>
                </a:solidFill>
              </a:rPr>
              <a:t>Continous</a:t>
            </a:r>
            <a:r>
              <a:rPr lang="en-IN" sz="1400" dirty="0">
                <a:solidFill>
                  <a:srgbClr val="FFFF00"/>
                </a:solidFill>
              </a:rPr>
              <a:t> deployment </a:t>
            </a:r>
          </a:p>
          <a:p>
            <a:r>
              <a:rPr lang="en-IN" sz="1400" dirty="0"/>
              <a:t>Captures processes associated with moving solution through staging to prod </a:t>
            </a:r>
            <a:r>
              <a:rPr lang="en-IN" sz="1400" dirty="0" err="1"/>
              <a:t>envs</a:t>
            </a:r>
            <a:r>
              <a:rPr lang="en-IN" sz="1400" dirty="0"/>
              <a:t> 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B524CB6-3DAF-4153-BC95-503706E58C97}"/>
              </a:ext>
            </a:extLst>
          </p:cNvPr>
          <p:cNvSpPr/>
          <p:nvPr/>
        </p:nvSpPr>
        <p:spPr>
          <a:xfrm>
            <a:off x="9196774" y="4751953"/>
            <a:ext cx="2545492" cy="1740919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dirty="0">
                <a:solidFill>
                  <a:schemeClr val="tx1"/>
                </a:solidFill>
              </a:rPr>
              <a:t>Release on demand </a:t>
            </a:r>
          </a:p>
          <a:p>
            <a:r>
              <a:rPr lang="en-IN" sz="1400" dirty="0"/>
              <a:t>Ability to make value available to customers at once or ad hoc </a:t>
            </a:r>
          </a:p>
          <a:p>
            <a:r>
              <a:rPr lang="en-IN" sz="1400" dirty="0"/>
              <a:t>Based on market &amp; business needs </a:t>
            </a:r>
          </a:p>
        </p:txBody>
      </p:sp>
    </p:spTree>
    <p:extLst>
      <p:ext uri="{BB962C8B-B14F-4D97-AF65-F5344CB8AC3E}">
        <p14:creationId xmlns:p14="http://schemas.microsoft.com/office/powerpoint/2010/main" val="194593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3275-08BD-426F-ADEB-67D43E9F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86" y="197709"/>
            <a:ext cx="10515600" cy="852616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Continuous delivery - Release on demand .. Leveraging Program Boards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6ADD704-A5F7-4DBF-A1C5-523E4F9E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4699"/>
            <a:ext cx="9665043" cy="502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55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B59C-06E8-421B-AB71-EA5CAF5E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903" y="2576984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Appendix </a:t>
            </a:r>
          </a:p>
        </p:txBody>
      </p:sp>
    </p:spTree>
    <p:extLst>
      <p:ext uri="{BB962C8B-B14F-4D97-AF65-F5344CB8AC3E}">
        <p14:creationId xmlns:p14="http://schemas.microsoft.com/office/powerpoint/2010/main" val="195495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9D7AF05C-7409-4A97-AFC6-6C7195E43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" y="490538"/>
            <a:ext cx="5665471" cy="364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DFD56EE7-6361-4874-91B2-8BDDA369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54" y="247650"/>
            <a:ext cx="503521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F35A74B7-D08A-4B36-85CA-7F0CCF75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040070"/>
            <a:ext cx="9658350" cy="34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8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41A5A47-C5A7-413E-8F8A-020E4A17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1" y="1173720"/>
            <a:ext cx="3385705" cy="225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ondon bridge ">
            <a:extLst>
              <a:ext uri="{FF2B5EF4-FFF2-40B4-BE49-F238E27FC236}">
                <a16:creationId xmlns:a16="http://schemas.microsoft.com/office/drawing/2014/main" id="{F12AC214-9F17-4DB2-996F-60FDCBE6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49" y="1173720"/>
            <a:ext cx="3385705" cy="225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2CCBAC8-AF3D-4ADC-9FFA-08DA037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836" y="1174002"/>
            <a:ext cx="3385705" cy="225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london taxi">
            <a:extLst>
              <a:ext uri="{FF2B5EF4-FFF2-40B4-BE49-F238E27FC236}">
                <a16:creationId xmlns:a16="http://schemas.microsoft.com/office/drawing/2014/main" id="{4F41AF7B-EFA8-479E-BE27-90FF75543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26" y="4098974"/>
            <a:ext cx="3264310" cy="207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fast track taxis">
            <a:extLst>
              <a:ext uri="{FF2B5EF4-FFF2-40B4-BE49-F238E27FC236}">
                <a16:creationId xmlns:a16="http://schemas.microsoft.com/office/drawing/2014/main" id="{26F430CA-D531-4191-BED7-131BAFBE8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01" y="4098052"/>
            <a:ext cx="2888622" cy="204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FA92-3AFD-4A3A-9F58-B3C04D6B60E9}"/>
              </a:ext>
            </a:extLst>
          </p:cNvPr>
          <p:cNvSpPr txBox="1"/>
          <p:nvPr/>
        </p:nvSpPr>
        <p:spPr>
          <a:xfrm>
            <a:off x="593124" y="247135"/>
            <a:ext cx="111210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Traditional  project based initiatives .. Fixed scope &amp; business benefits  .. </a:t>
            </a:r>
          </a:p>
        </p:txBody>
      </p:sp>
    </p:spTree>
    <p:extLst>
      <p:ext uri="{BB962C8B-B14F-4D97-AF65-F5344CB8AC3E}">
        <p14:creationId xmlns:p14="http://schemas.microsoft.com/office/powerpoint/2010/main" val="157636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1E131-08D1-4114-B0E5-201B3947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87" y="872940"/>
            <a:ext cx="9738248" cy="5478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6B5B32-9F21-4468-A523-68D99CFB28F1}"/>
              </a:ext>
            </a:extLst>
          </p:cNvPr>
          <p:cNvSpPr txBox="1"/>
          <p:nvPr/>
        </p:nvSpPr>
        <p:spPr>
          <a:xfrm>
            <a:off x="1135187" y="259492"/>
            <a:ext cx="1015888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Some of the </a:t>
            </a:r>
            <a:r>
              <a:rPr lang="en-IN" dirty="0" err="1">
                <a:solidFill>
                  <a:schemeClr val="bg1"/>
                </a:solidFill>
              </a:rPr>
              <a:t>usecases</a:t>
            </a:r>
            <a:r>
              <a:rPr lang="en-IN" dirty="0">
                <a:solidFill>
                  <a:schemeClr val="bg1"/>
                </a:solidFill>
              </a:rPr>
              <a:t> could be similar across industry .. </a:t>
            </a:r>
          </a:p>
        </p:txBody>
      </p:sp>
    </p:spTree>
    <p:extLst>
      <p:ext uri="{BB962C8B-B14F-4D97-AF65-F5344CB8AC3E}">
        <p14:creationId xmlns:p14="http://schemas.microsoft.com/office/powerpoint/2010/main" val="419266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4ED657-100E-4DA2-AADC-DE2BBDEE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76" y="1157739"/>
            <a:ext cx="10031813" cy="5366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1746DB-3691-4F19-96B0-D9EAD282DB95}"/>
              </a:ext>
            </a:extLst>
          </p:cNvPr>
          <p:cNvSpPr txBox="1"/>
          <p:nvPr/>
        </p:nvSpPr>
        <p:spPr>
          <a:xfrm>
            <a:off x="874876" y="358346"/>
            <a:ext cx="10031813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With New business models .. Disrupting the whole ecosystem .. </a:t>
            </a:r>
          </a:p>
        </p:txBody>
      </p:sp>
    </p:spTree>
    <p:extLst>
      <p:ext uri="{BB962C8B-B14F-4D97-AF65-F5344CB8AC3E}">
        <p14:creationId xmlns:p14="http://schemas.microsoft.com/office/powerpoint/2010/main" val="4281769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Swiggy vs Zomato: Battle of India's Biggest food aggregator">
            <a:extLst>
              <a:ext uri="{FF2B5EF4-FFF2-40B4-BE49-F238E27FC236}">
                <a16:creationId xmlns:a16="http://schemas.microsoft.com/office/drawing/2014/main" id="{BC6EF3E8-171D-445F-9EB1-E339CA2F2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200149"/>
            <a:ext cx="40767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wiggy Instamart Grocery Shopping Offers- Get 50% Off Upto Rs.150 On Swiggy  Instamart Orders">
            <a:extLst>
              <a:ext uri="{FF2B5EF4-FFF2-40B4-BE49-F238E27FC236}">
                <a16:creationId xmlns:a16="http://schemas.microsoft.com/office/drawing/2014/main" id="{591D5FAD-8E9B-4E9F-9BE9-98A40A8E9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7274"/>
            <a:ext cx="5514977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E20F91-9FA1-4D66-8A4D-4911E3C56300}"/>
              </a:ext>
            </a:extLst>
          </p:cNvPr>
          <p:cNvSpPr txBox="1"/>
          <p:nvPr/>
        </p:nvSpPr>
        <p:spPr>
          <a:xfrm>
            <a:off x="1133475" y="358346"/>
            <a:ext cx="1047750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With continuous evolution of newer business models …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AB1D1D-DC32-4977-8412-5F6E4A8563A7}"/>
              </a:ext>
            </a:extLst>
          </p:cNvPr>
          <p:cNvSpPr/>
          <p:nvPr/>
        </p:nvSpPr>
        <p:spPr>
          <a:xfrm>
            <a:off x="5729159" y="5215920"/>
            <a:ext cx="3377771" cy="1493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Swiggy</a:t>
            </a:r>
            <a:r>
              <a:rPr lang="en-IN" dirty="0"/>
              <a:t> getting into Quick commerce space .. 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F93806D-9CC2-4EB0-BDD5-F87A52473FEB}"/>
              </a:ext>
            </a:extLst>
          </p:cNvPr>
          <p:cNvCxnSpPr>
            <a:stCxn id="4" idx="6"/>
          </p:cNvCxnSpPr>
          <p:nvPr/>
        </p:nvCxnSpPr>
        <p:spPr>
          <a:xfrm flipV="1">
            <a:off x="9106930" y="4979773"/>
            <a:ext cx="259492" cy="98304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08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4C7DDF-6596-426D-B47E-E9658102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77" y="1500316"/>
            <a:ext cx="6542852" cy="3219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6F3DFB-AA24-4461-BD2E-0588409DF4DD}"/>
              </a:ext>
            </a:extLst>
          </p:cNvPr>
          <p:cNvSpPr txBox="1"/>
          <p:nvPr/>
        </p:nvSpPr>
        <p:spPr>
          <a:xfrm>
            <a:off x="1173892" y="481914"/>
            <a:ext cx="991011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New ways of co-branded business .. </a:t>
            </a:r>
          </a:p>
        </p:txBody>
      </p:sp>
      <p:pic>
        <p:nvPicPr>
          <p:cNvPr id="1026" name="Picture 2" descr="HDFC Bank, IOC launch co-branded fuel credit card for users from non-metro  cities">
            <a:extLst>
              <a:ext uri="{FF2B5EF4-FFF2-40B4-BE49-F238E27FC236}">
                <a16:creationId xmlns:a16="http://schemas.microsoft.com/office/drawing/2014/main" id="{D8C12988-90E0-45E7-BDBD-8B3047140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72" y="1500316"/>
            <a:ext cx="2314668" cy="13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y for InterMiles HDFC Bank Titanium Credit Card | HDFC Bank">
            <a:extLst>
              <a:ext uri="{FF2B5EF4-FFF2-40B4-BE49-F238E27FC236}">
                <a16:creationId xmlns:a16="http://schemas.microsoft.com/office/drawing/2014/main" id="{933ECF93-7637-422F-88CF-8ECFAA31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12" y="4585387"/>
            <a:ext cx="2830806" cy="179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deal HDFC Bank Credit Card Review – CardExpert">
            <a:extLst>
              <a:ext uri="{FF2B5EF4-FFF2-40B4-BE49-F238E27FC236}">
                <a16:creationId xmlns:a16="http://schemas.microsoft.com/office/drawing/2014/main" id="{D15736EB-69F2-4FAE-BA65-83169EBAE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220" y="2950176"/>
            <a:ext cx="229042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C21696C-AEC3-4A6A-8145-E08F371CD1F3}"/>
              </a:ext>
            </a:extLst>
          </p:cNvPr>
          <p:cNvSpPr/>
          <p:nvPr/>
        </p:nvSpPr>
        <p:spPr>
          <a:xfrm>
            <a:off x="1668163" y="5115697"/>
            <a:ext cx="5807676" cy="11121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Mainline players getting into new business areas by co-branding, expansion </a:t>
            </a:r>
          </a:p>
        </p:txBody>
      </p:sp>
    </p:spTree>
    <p:extLst>
      <p:ext uri="{BB962C8B-B14F-4D97-AF65-F5344CB8AC3E}">
        <p14:creationId xmlns:p14="http://schemas.microsoft.com/office/powerpoint/2010/main" val="281453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EC7B-5DC6-4A9B-9BD6-1F609EA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85" y="205671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Vs Product centric approach? </a:t>
            </a:r>
            <a:endParaRPr lang="en-IN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8A814004-51D5-43F8-B5E1-651536A6E489}"/>
              </a:ext>
            </a:extLst>
          </p:cNvPr>
          <p:cNvSpPr/>
          <p:nvPr/>
        </p:nvSpPr>
        <p:spPr>
          <a:xfrm>
            <a:off x="3640167" y="3267885"/>
            <a:ext cx="2105025" cy="10858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Tech savvy workforce for ADM/ Ops/ project based roles 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F3AB028-1876-4552-8F4B-1E8477EE5556}"/>
              </a:ext>
            </a:extLst>
          </p:cNvPr>
          <p:cNvSpPr/>
          <p:nvPr/>
        </p:nvSpPr>
        <p:spPr>
          <a:xfrm>
            <a:off x="6247940" y="3334201"/>
            <a:ext cx="2105025" cy="108585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TechnicaL</a:t>
            </a:r>
            <a:r>
              <a:rPr lang="en-IN" sz="1600" dirty="0"/>
              <a:t> Excellence, Full stack, Agile mind-set, product centric roles 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0CA63D5-F35C-4B3E-A122-AEF7C847E592}"/>
              </a:ext>
            </a:extLst>
          </p:cNvPr>
          <p:cNvSpPr/>
          <p:nvPr/>
        </p:nvSpPr>
        <p:spPr>
          <a:xfrm>
            <a:off x="3640166" y="4470398"/>
            <a:ext cx="2105025" cy="10858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 time / On Budget /Benefits realization 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77436EFE-1CE3-4313-A713-BA9DE30CE832}"/>
              </a:ext>
            </a:extLst>
          </p:cNvPr>
          <p:cNvSpPr/>
          <p:nvPr/>
        </p:nvSpPr>
        <p:spPr>
          <a:xfrm>
            <a:off x="6247939" y="4488797"/>
            <a:ext cx="2105025" cy="108585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Value based – CSAT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A025-4C83-4BFB-B258-80CD27E5AEAD}"/>
              </a:ext>
            </a:extLst>
          </p:cNvPr>
          <p:cNvSpPr/>
          <p:nvPr/>
        </p:nvSpPr>
        <p:spPr>
          <a:xfrm>
            <a:off x="713000" y="858623"/>
            <a:ext cx="2266950" cy="9941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Oppurtunity</a:t>
            </a:r>
            <a:r>
              <a:rPr lang="en-IN" dirty="0"/>
              <a:t> landscape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D8BC1E-286B-47DD-B5F7-50F55BEDAEB4}"/>
              </a:ext>
            </a:extLst>
          </p:cNvPr>
          <p:cNvSpPr/>
          <p:nvPr/>
        </p:nvSpPr>
        <p:spPr>
          <a:xfrm>
            <a:off x="3640168" y="812765"/>
            <a:ext cx="2105025" cy="10858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Probable Business cases 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BB0AA042-AC75-4D64-9F24-2D4A743A6960}"/>
              </a:ext>
            </a:extLst>
          </p:cNvPr>
          <p:cNvSpPr/>
          <p:nvPr/>
        </p:nvSpPr>
        <p:spPr>
          <a:xfrm>
            <a:off x="6262995" y="766907"/>
            <a:ext cx="2105025" cy="108585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Exploration based – creating new product or services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4A79D8-72D7-4EFC-9959-3B1465F55D0D}"/>
              </a:ext>
            </a:extLst>
          </p:cNvPr>
          <p:cNvSpPr/>
          <p:nvPr/>
        </p:nvSpPr>
        <p:spPr>
          <a:xfrm>
            <a:off x="708085" y="2098870"/>
            <a:ext cx="2266950" cy="9941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How </a:t>
            </a:r>
            <a:r>
              <a:rPr lang="en-IN" dirty="0" err="1"/>
              <a:t>opportunitie</a:t>
            </a:r>
            <a:r>
              <a:rPr lang="en-IN" dirty="0"/>
              <a:t> are identified ? 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04C8F643-042C-4470-B565-D5992600B773}"/>
              </a:ext>
            </a:extLst>
          </p:cNvPr>
          <p:cNvSpPr/>
          <p:nvPr/>
        </p:nvSpPr>
        <p:spPr>
          <a:xfrm>
            <a:off x="3640168" y="2015278"/>
            <a:ext cx="2105025" cy="113594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Exact market needs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FB2D180B-6512-490D-A125-7BA67133FC31}"/>
              </a:ext>
            </a:extLst>
          </p:cNvPr>
          <p:cNvSpPr/>
          <p:nvPr/>
        </p:nvSpPr>
        <p:spPr>
          <a:xfrm>
            <a:off x="6276521" y="2065372"/>
            <a:ext cx="2105025" cy="108585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Competing env in market place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4DEA51-2F7F-4ECD-B5BC-3867C0468906}"/>
              </a:ext>
            </a:extLst>
          </p:cNvPr>
          <p:cNvSpPr/>
          <p:nvPr/>
        </p:nvSpPr>
        <p:spPr>
          <a:xfrm>
            <a:off x="708085" y="3372309"/>
            <a:ext cx="2266950" cy="9941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Project staffing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6082E-CB8B-40D0-A40F-CD19B091DA5F}"/>
              </a:ext>
            </a:extLst>
          </p:cNvPr>
          <p:cNvSpPr/>
          <p:nvPr/>
        </p:nvSpPr>
        <p:spPr>
          <a:xfrm>
            <a:off x="708085" y="4518291"/>
            <a:ext cx="2266950" cy="9941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Project measures / KPIs 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2F7951DA-5741-446E-A0DC-75FCE1E291D4}"/>
              </a:ext>
            </a:extLst>
          </p:cNvPr>
          <p:cNvSpPr/>
          <p:nvPr/>
        </p:nvSpPr>
        <p:spPr>
          <a:xfrm>
            <a:off x="3654918" y="5673275"/>
            <a:ext cx="2105025" cy="10858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Annual budgets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9131D99F-EBE5-455D-B3A6-09A2A6421637}"/>
              </a:ext>
            </a:extLst>
          </p:cNvPr>
          <p:cNvSpPr/>
          <p:nvPr/>
        </p:nvSpPr>
        <p:spPr>
          <a:xfrm>
            <a:off x="6277745" y="5674211"/>
            <a:ext cx="2105025" cy="108585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Incremental budgets – frequent checkpoints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9933A2-C068-42BF-B2ED-A753F14D435B}"/>
              </a:ext>
            </a:extLst>
          </p:cNvPr>
          <p:cNvSpPr/>
          <p:nvPr/>
        </p:nvSpPr>
        <p:spPr>
          <a:xfrm>
            <a:off x="722835" y="5634254"/>
            <a:ext cx="2266950" cy="9941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Funding 	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3CED1C-1E10-4C29-A934-F86CCDBBC7BC}"/>
              </a:ext>
            </a:extLst>
          </p:cNvPr>
          <p:cNvSpPr/>
          <p:nvPr/>
        </p:nvSpPr>
        <p:spPr>
          <a:xfrm>
            <a:off x="8829690" y="5128697"/>
            <a:ext cx="1246934" cy="101111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Fail fast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9B61E7-E972-4CF2-AEFD-C306E4575AF5}"/>
              </a:ext>
            </a:extLst>
          </p:cNvPr>
          <p:cNvSpPr/>
          <p:nvPr/>
        </p:nvSpPr>
        <p:spPr>
          <a:xfrm>
            <a:off x="10355131" y="5120208"/>
            <a:ext cx="1643377" cy="101111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Lean Agile Delivery Models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00211C-35A2-485D-B4A3-5C4A0B9714C8}"/>
              </a:ext>
            </a:extLst>
          </p:cNvPr>
          <p:cNvSpPr/>
          <p:nvPr/>
        </p:nvSpPr>
        <p:spPr>
          <a:xfrm>
            <a:off x="9096292" y="1121134"/>
            <a:ext cx="2703444" cy="608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Shifting engineering </a:t>
            </a:r>
            <a:r>
              <a:rPr lang="en-IN" dirty="0" err="1"/>
              <a:t>landcape</a:t>
            </a:r>
            <a:r>
              <a:rPr lang="en-IN" dirty="0"/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5D7D00-292C-48AB-87E8-0959DB147D48}"/>
              </a:ext>
            </a:extLst>
          </p:cNvPr>
          <p:cNvSpPr/>
          <p:nvPr/>
        </p:nvSpPr>
        <p:spPr>
          <a:xfrm>
            <a:off x="9016779" y="2234316"/>
            <a:ext cx="1246934" cy="916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  <a:p>
            <a:pPr algn="ctr"/>
            <a:r>
              <a:rPr lang="en-IN" sz="1100" dirty="0"/>
              <a:t>Monolithic</a:t>
            </a:r>
            <a:r>
              <a:rPr lang="en-IN" dirty="0"/>
              <a:t> 	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AAF17D4-7736-46AA-BE8A-16F5B0B95493}"/>
              </a:ext>
            </a:extLst>
          </p:cNvPr>
          <p:cNvSpPr/>
          <p:nvPr/>
        </p:nvSpPr>
        <p:spPr>
          <a:xfrm>
            <a:off x="10575235" y="2234317"/>
            <a:ext cx="1246934" cy="9169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solidFill>
                  <a:schemeClr val="tx1"/>
                </a:solidFill>
              </a:rPr>
              <a:t>Microservices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85F0B2-7546-4001-917C-17BB7F9DDE08}"/>
              </a:ext>
            </a:extLst>
          </p:cNvPr>
          <p:cNvSpPr/>
          <p:nvPr/>
        </p:nvSpPr>
        <p:spPr>
          <a:xfrm>
            <a:off x="9026057" y="3452192"/>
            <a:ext cx="1246934" cy="916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  <a:p>
            <a:pPr algn="ctr"/>
            <a:r>
              <a:rPr lang="en-IN" sz="1100" dirty="0"/>
              <a:t>Waterfall / Iterative / Large teams </a:t>
            </a:r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FB49171-4373-4A46-8299-3566870A3933}"/>
              </a:ext>
            </a:extLst>
          </p:cNvPr>
          <p:cNvSpPr/>
          <p:nvPr/>
        </p:nvSpPr>
        <p:spPr>
          <a:xfrm>
            <a:off x="10584513" y="3452193"/>
            <a:ext cx="1246934" cy="9169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solidFill>
                  <a:schemeClr val="tx1"/>
                </a:solidFill>
              </a:rPr>
              <a:t>Agile / XP / DevOps </a:t>
            </a:r>
          </a:p>
        </p:txBody>
      </p:sp>
    </p:spTree>
    <p:extLst>
      <p:ext uri="{BB962C8B-B14F-4D97-AF65-F5344CB8AC3E}">
        <p14:creationId xmlns:p14="http://schemas.microsoft.com/office/powerpoint/2010/main" val="134431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8061-9060-4C51-927E-1A9C1519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solidFill>
            <a:srgbClr val="0070C0"/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Key considerations for product centric initiatives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7F6E609-503A-4823-882B-6712903315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756991"/>
              </p:ext>
            </p:extLst>
          </p:nvPr>
        </p:nvGraphicFramePr>
        <p:xfrm>
          <a:off x="838200" y="1074208"/>
          <a:ext cx="1035702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558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4BA8-A581-44C4-82B1-51355244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129"/>
          </a:xfrm>
          <a:solidFill>
            <a:srgbClr val="0070C0"/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New roles for product centric ecosystem .. </a:t>
            </a: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02959A02-98F8-4239-A772-1C0D1843E577}"/>
              </a:ext>
            </a:extLst>
          </p:cNvPr>
          <p:cNvSpPr/>
          <p:nvPr/>
        </p:nvSpPr>
        <p:spPr>
          <a:xfrm>
            <a:off x="753760" y="1272745"/>
            <a:ext cx="2458994" cy="1482811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Portfolio Leader 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7D720997-7B2F-40A3-85D7-90261189725F}"/>
              </a:ext>
            </a:extLst>
          </p:cNvPr>
          <p:cNvSpPr/>
          <p:nvPr/>
        </p:nvSpPr>
        <p:spPr>
          <a:xfrm>
            <a:off x="6483175" y="1272745"/>
            <a:ext cx="2458994" cy="1482811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Project Manager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F48FF3B3-2D8E-445C-8A28-50EC8807BCD8}"/>
              </a:ext>
            </a:extLst>
          </p:cNvPr>
          <p:cNvSpPr/>
          <p:nvPr/>
        </p:nvSpPr>
        <p:spPr>
          <a:xfrm>
            <a:off x="3618467" y="1272744"/>
            <a:ext cx="2458994" cy="1482811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Program Manager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24281B24-F9B9-41B2-A59B-6CB22BA9E5E9}"/>
              </a:ext>
            </a:extLst>
          </p:cNvPr>
          <p:cNvSpPr/>
          <p:nvPr/>
        </p:nvSpPr>
        <p:spPr>
          <a:xfrm>
            <a:off x="9152237" y="1272743"/>
            <a:ext cx="2458994" cy="1482811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Scrum Master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371D379-A468-4310-843F-B6663275F698}"/>
              </a:ext>
            </a:extLst>
          </p:cNvPr>
          <p:cNvSpPr/>
          <p:nvPr/>
        </p:nvSpPr>
        <p:spPr>
          <a:xfrm>
            <a:off x="745520" y="3105667"/>
            <a:ext cx="2458994" cy="1482811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Capability Leader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281A7128-1599-4B2E-AE92-5D1CF39D2AFE}"/>
              </a:ext>
            </a:extLst>
          </p:cNvPr>
          <p:cNvSpPr/>
          <p:nvPr/>
        </p:nvSpPr>
        <p:spPr>
          <a:xfrm>
            <a:off x="9152237" y="3105666"/>
            <a:ext cx="2458994" cy="1482811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Owner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598C9A02-4F0A-48DE-B7ED-DC0302AF60A8}"/>
              </a:ext>
            </a:extLst>
          </p:cNvPr>
          <p:cNvSpPr/>
          <p:nvPr/>
        </p:nvSpPr>
        <p:spPr>
          <a:xfrm>
            <a:off x="3610227" y="3105666"/>
            <a:ext cx="2458994" cy="1482811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Manager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37F821D3-CE34-43C5-B6B8-793E588AC877}"/>
              </a:ext>
            </a:extLst>
          </p:cNvPr>
          <p:cNvSpPr/>
          <p:nvPr/>
        </p:nvSpPr>
        <p:spPr>
          <a:xfrm>
            <a:off x="3501077" y="5010064"/>
            <a:ext cx="2458994" cy="1482811"/>
          </a:xfrm>
          <a:prstGeom prst="pent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DevOps Architect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F3717964-DD28-4CB5-8D98-388976B86E81}"/>
              </a:ext>
            </a:extLst>
          </p:cNvPr>
          <p:cNvSpPr/>
          <p:nvPr/>
        </p:nvSpPr>
        <p:spPr>
          <a:xfrm>
            <a:off x="6381232" y="3105666"/>
            <a:ext cx="2458994" cy="1482811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Functional Leader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2B920188-C636-4694-B628-CF60F4FD1AE2}"/>
              </a:ext>
            </a:extLst>
          </p:cNvPr>
          <p:cNvSpPr/>
          <p:nvPr/>
        </p:nvSpPr>
        <p:spPr>
          <a:xfrm>
            <a:off x="897920" y="5058039"/>
            <a:ext cx="2458994" cy="1482811"/>
          </a:xfrm>
          <a:prstGeom prst="pent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Engineering Manager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B6EEB5F9-0A03-4587-9A46-4ADA56933D62}"/>
              </a:ext>
            </a:extLst>
          </p:cNvPr>
          <p:cNvSpPr/>
          <p:nvPr/>
        </p:nvSpPr>
        <p:spPr>
          <a:xfrm>
            <a:off x="6381232" y="4938587"/>
            <a:ext cx="2458994" cy="1482811"/>
          </a:xfrm>
          <a:prstGeom prst="pent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Site reliability engineers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C976137-94AF-4782-AAB0-6BAEC81AAC0D}"/>
              </a:ext>
            </a:extLst>
          </p:cNvPr>
          <p:cNvSpPr/>
          <p:nvPr/>
        </p:nvSpPr>
        <p:spPr>
          <a:xfrm>
            <a:off x="9152237" y="5058039"/>
            <a:ext cx="2458994" cy="1482811"/>
          </a:xfrm>
          <a:prstGeom prst="pentag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Automation expert</a:t>
            </a:r>
          </a:p>
        </p:txBody>
      </p:sp>
    </p:spTree>
    <p:extLst>
      <p:ext uri="{BB962C8B-B14F-4D97-AF65-F5344CB8AC3E}">
        <p14:creationId xmlns:p14="http://schemas.microsoft.com/office/powerpoint/2010/main" val="175237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458</Words>
  <Application>Microsoft Office PowerPoint</Application>
  <PresentationFormat>Widescreen</PresentationFormat>
  <Paragraphs>105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Product centric Agile Development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Vs Product centric approach? </vt:lpstr>
      <vt:lpstr>Key considerations for product centric initiatives </vt:lpstr>
      <vt:lpstr>New roles for product centric ecosystem .. </vt:lpstr>
      <vt:lpstr>Typical Org structure for Product centric org </vt:lpstr>
      <vt:lpstr>PowerPoint Presentation</vt:lpstr>
      <vt:lpstr>PowerPoint Presentation</vt:lpstr>
      <vt:lpstr>Design thinking is integral to Customer centricity … </vt:lpstr>
      <vt:lpstr>Develop on Cadence, Release on Demand </vt:lpstr>
      <vt:lpstr>Continuous Delivery pipeline </vt:lpstr>
      <vt:lpstr>Continuous delivery - Release on demand .. Leveraging Program Boards </vt:lpstr>
      <vt:lpstr>Appendix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centric Agile Development </dc:title>
  <dc:creator>Srinivasan Mangadu</dc:creator>
  <cp:lastModifiedBy>Srinivasan Mangadu</cp:lastModifiedBy>
  <cp:revision>4</cp:revision>
  <dcterms:created xsi:type="dcterms:W3CDTF">2022-03-13T15:17:06Z</dcterms:created>
  <dcterms:modified xsi:type="dcterms:W3CDTF">2022-03-20T04:58:33Z</dcterms:modified>
</cp:coreProperties>
</file>